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5" r:id="rId4"/>
    <p:sldId id="276" r:id="rId5"/>
    <p:sldId id="277" r:id="rId6"/>
    <p:sldId id="259" r:id="rId7"/>
    <p:sldId id="260" r:id="rId8"/>
    <p:sldId id="261" r:id="rId9"/>
    <p:sldId id="264" r:id="rId10"/>
    <p:sldId id="263" r:id="rId11"/>
    <p:sldId id="265" r:id="rId12"/>
    <p:sldId id="266" r:id="rId13"/>
    <p:sldId id="267" r:id="rId14"/>
    <p:sldId id="268" r:id="rId15"/>
    <p:sldId id="270" r:id="rId16"/>
    <p:sldId id="271" r:id="rId17"/>
    <p:sldId id="269" r:id="rId18"/>
    <p:sldId id="272" r:id="rId19"/>
    <p:sldId id="274" r:id="rId20"/>
    <p:sldId id="278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993" autoAdjust="0"/>
  </p:normalViewPr>
  <p:slideViewPr>
    <p:cSldViewPr snapToGrid="0" snapToObjects="1">
      <p:cViewPr>
        <p:scale>
          <a:sx n="90" d="100"/>
          <a:sy n="90" d="100"/>
        </p:scale>
        <p:origin x="-1640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4566A-B75C-2A40-A0C5-6430DE620255}" type="datetimeFigureOut">
              <a:rPr lang="en-US" smtClean="0"/>
              <a:t>1/29/15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A7D7-8EC7-AC43-851D-96E6A43C9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26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A7D7-8EC7-AC43-851D-96E6A43C92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67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Broad</a:t>
            </a:r>
            <a:r>
              <a:rPr lang="en-US" baseline="0" dirty="0" smtClean="0"/>
              <a:t> topic: understanding morphological information from microscopy images (and movies) of cells. More than an image analysis component, the idea is combine pattern recognition &amp; machine learning, image processing and analysis, optics, fluorescence, knowledge about cells, etc., to derive computational tools in modeling and simulation efforts </a:t>
            </a:r>
            <a:r>
              <a:rPr lang="en-US" baseline="0" dirty="0" smtClean="0">
                <a:sym typeface="Wingdings"/>
              </a:rPr>
              <a:t> aid the process of understanding the cell.</a:t>
            </a:r>
            <a:endParaRPr lang="en-US" dirty="0" smtClean="0"/>
          </a:p>
          <a:p>
            <a:pPr marL="228600" indent="-228600">
              <a:buAutoNum type="alphaUcParenR"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Today our focus</a:t>
            </a:r>
            <a:r>
              <a:rPr lang="en-US" baseline="0" dirty="0" smtClean="0"/>
              <a:t> will be discussing work we have done on computational methods for understand biological shapes.</a:t>
            </a:r>
            <a:endParaRPr lang="en-US" dirty="0" smtClean="0"/>
          </a:p>
          <a:p>
            <a:pPr marL="228600" indent="-228600">
              <a:buAutoNum type="alphaUcParenR"/>
            </a:pPr>
            <a:endParaRPr lang="en-US" dirty="0" smtClean="0"/>
          </a:p>
          <a:p>
            <a:pPr marL="228600" indent="-228600">
              <a:buAutoNum type="alphaUcParenR"/>
            </a:pPr>
            <a:r>
              <a:rPr lang="en-US" dirty="0" smtClean="0"/>
              <a:t>Shapes adopted by wild-type</a:t>
            </a:r>
            <a:r>
              <a:rPr lang="en-US" baseline="0" dirty="0" smtClean="0"/>
              <a:t> Drosophila </a:t>
            </a:r>
            <a:r>
              <a:rPr lang="en-US" baseline="0" dirty="0" err="1" smtClean="0"/>
              <a:t>Kc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Heomocytes</a:t>
            </a:r>
            <a:endParaRPr lang="en-US" baseline="0" dirty="0" smtClean="0"/>
          </a:p>
          <a:p>
            <a:pPr marL="228600" indent="-228600">
              <a:buAutoNum type="alphaUcParenR"/>
            </a:pPr>
            <a:r>
              <a:rPr lang="en-US" baseline="0" dirty="0" smtClean="0"/>
              <a:t>Drosophila BG-2 neuronal 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A7D7-8EC7-AC43-851D-96E6A43C92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58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Why generative</a:t>
            </a:r>
            <a:r>
              <a:rPr lang="en-US" baseline="0" dirty="0" smtClean="0"/>
              <a:t> modeling?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Because it allows for modeling and simulation.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Support biochemical reaction modeling.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Enhance physiological understanding capabilities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Framework</a:t>
            </a:r>
            <a:r>
              <a:rPr lang="en-US" baseline="0" dirty="0" smtClean="0"/>
              <a:t> for integrating models from many experiments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Aid validation for microscopy image algorithms by providing simulation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A7D7-8EC7-AC43-851D-96E6A43C92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58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Why non</a:t>
            </a:r>
            <a:r>
              <a:rPr lang="en-US" baseline="0" dirty="0" smtClean="0"/>
              <a:t> parametric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Allows for certain flexibilities more easily.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Based on characteristic functions (modeling nested shapes possible)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Maps entire coordinate system as well (understanding spatial correspondences)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Is naturally combined with the notion of a distance (certain physical meaning)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Explicit control points, landmarks, a priori correspondences not needed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“Higher resolution” modeling.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A7D7-8EC7-AC43-851D-96E6A43C92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58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hope is that this might have similar effects that our initial idea of using these</a:t>
            </a:r>
            <a:r>
              <a:rPr lang="en-US" baseline="0" dirty="0" smtClean="0"/>
              <a:t> kinds of non-parametric methods did a few years back.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That is: allow us, collaborators, and other scientists to more easily address a variety of modeling, simulation, analysis problems in cell biology.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A7D7-8EC7-AC43-851D-96E6A43C92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5AAA-5E69-A44A-9023-97403EF5D35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B76-F55B-2146-A350-6C5F63F53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50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5AAA-5E69-A44A-9023-97403EF5D35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B76-F55B-2146-A350-6C5F63F53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55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5AAA-5E69-A44A-9023-97403EF5D35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B76-F55B-2146-A350-6C5F63F53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79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5AAA-5E69-A44A-9023-97403EF5D35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B76-F55B-2146-A350-6C5F63F53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92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5AAA-5E69-A44A-9023-97403EF5D35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B76-F55B-2146-A350-6C5F63F53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56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5AAA-5E69-A44A-9023-97403EF5D35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B76-F55B-2146-A350-6C5F63F53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50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5AAA-5E69-A44A-9023-97403EF5D35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B76-F55B-2146-A350-6C5F63F53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17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5AAA-5E69-A44A-9023-97403EF5D35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B76-F55B-2146-A350-6C5F63F53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9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5AAA-5E69-A44A-9023-97403EF5D35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B76-F55B-2146-A350-6C5F63F53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30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5AAA-5E69-A44A-9023-97403EF5D35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B76-F55B-2146-A350-6C5F63F53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3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5AAA-5E69-A44A-9023-97403EF5D35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B76-F55B-2146-A350-6C5F63F53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01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D5AAA-5E69-A44A-9023-97403EF5D35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B4B76-F55B-2146-A350-6C5F63F53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6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image" Target="../media/image55.emf"/><Relationship Id="rId1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5" Type="http://schemas.openxmlformats.org/officeDocument/2006/relationships/image" Target="../media/image76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68.png"/><Relationship Id="rId5" Type="http://schemas.openxmlformats.org/officeDocument/2006/relationships/image" Target="../media/image23.png"/><Relationship Id="rId6" Type="http://schemas.openxmlformats.org/officeDocument/2006/relationships/image" Target="../media/image69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emf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jpeg"/><Relationship Id="rId8" Type="http://schemas.microsoft.com/office/2007/relationships/hdphoto" Target="../media/hdphoto2.wdp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948315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Computational </a:t>
            </a:r>
            <a:r>
              <a:rPr lang="en-US" sz="2800" dirty="0"/>
              <a:t>methods for modeling and quantifying shape information of biological forms</a:t>
            </a:r>
            <a:br>
              <a:rPr lang="en-US" sz="2800" dirty="0"/>
            </a:b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68038" y="914400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2057400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 txBox="1">
            <a:spLocks/>
          </p:cNvSpPr>
          <p:nvPr/>
        </p:nvSpPr>
        <p:spPr>
          <a:xfrm>
            <a:off x="997856" y="2475601"/>
            <a:ext cx="7237186" cy="713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3366FF"/>
                </a:solidFill>
              </a:rPr>
              <a:t>Gustavo K. Rohde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014" y="3084563"/>
            <a:ext cx="6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Email: </a:t>
            </a:r>
            <a:r>
              <a:rPr lang="en-US" dirty="0" err="1" smtClean="0">
                <a:solidFill>
                  <a:schemeClr val="tx1"/>
                </a:solidFill>
              </a:rPr>
              <a:t>gustavor@cmu.edu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URL: http://</a:t>
            </a:r>
            <a:r>
              <a:rPr lang="en-US" dirty="0" err="1" smtClean="0">
                <a:solidFill>
                  <a:schemeClr val="tx1"/>
                </a:solidFill>
              </a:rPr>
              <a:t>www.andrew.cmu.edu</a:t>
            </a:r>
            <a:r>
              <a:rPr lang="en-US" dirty="0" smtClean="0">
                <a:solidFill>
                  <a:schemeClr val="tx1"/>
                </a:solidFill>
              </a:rPr>
              <a:t>/user/</a:t>
            </a:r>
            <a:r>
              <a:rPr lang="en-US" dirty="0" err="1" smtClean="0">
                <a:solidFill>
                  <a:schemeClr val="tx1"/>
                </a:solidFill>
              </a:rPr>
              <a:t>gustavor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818522" y="3962401"/>
            <a:ext cx="7517092" cy="11458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/>
              <a:t>Center for </a:t>
            </a:r>
            <a:r>
              <a:rPr lang="en-US" sz="2000" dirty="0" err="1" smtClean="0"/>
              <a:t>Bioimage</a:t>
            </a:r>
            <a:r>
              <a:rPr lang="en-US" sz="2000" dirty="0" smtClean="0"/>
              <a:t> Informatics, </a:t>
            </a:r>
          </a:p>
          <a:p>
            <a:pPr algn="l"/>
            <a:r>
              <a:rPr lang="en-US" sz="2000" dirty="0" smtClean="0"/>
              <a:t>Department of Biomedical Engineering </a:t>
            </a:r>
          </a:p>
          <a:p>
            <a:pPr algn="l"/>
            <a:r>
              <a:rPr lang="en-US" sz="2000" dirty="0" smtClean="0"/>
              <a:t>Department of Electrical and Computer Engineering </a:t>
            </a:r>
          </a:p>
          <a:p>
            <a:pPr algn="l"/>
            <a:r>
              <a:rPr lang="en-US" sz="2000" dirty="0" smtClean="0"/>
              <a:t>Lane Center for Computational Biology</a:t>
            </a:r>
          </a:p>
        </p:txBody>
      </p:sp>
      <p:pic>
        <p:nvPicPr>
          <p:cNvPr id="10" name="Picture 9" descr="Burgundy_CMU_JPG_Logo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13" y="5519252"/>
            <a:ext cx="3496287" cy="126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16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09338" y="858175"/>
            <a:ext cx="6743907" cy="2530283"/>
            <a:chOff x="1109338" y="755740"/>
            <a:chExt cx="6743907" cy="253028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8584" t="22314" r="7452" b="25206"/>
            <a:stretch/>
          </p:blipFill>
          <p:spPr>
            <a:xfrm>
              <a:off x="1109338" y="755740"/>
              <a:ext cx="6743907" cy="232293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276078" y="2947469"/>
              <a:ext cx="45418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Elapsed time= 3.96 sec</a:t>
              </a:r>
              <a:endParaRPr lang="en-US" sz="1600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27936" t="6815" r="25244" b="9128"/>
          <a:stretch/>
        </p:blipFill>
        <p:spPr>
          <a:xfrm>
            <a:off x="2962228" y="3331971"/>
            <a:ext cx="3528812" cy="346954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117419" y="3756269"/>
            <a:ext cx="940852" cy="998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48198" y="4994546"/>
            <a:ext cx="940852" cy="998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29029" t="6244" r="25400" b="10554"/>
          <a:stretch/>
        </p:blipFill>
        <p:spPr>
          <a:xfrm>
            <a:off x="658604" y="3331971"/>
            <a:ext cx="2092666" cy="209239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28872" t="6529" r="25244" b="9414"/>
          <a:stretch/>
        </p:blipFill>
        <p:spPr>
          <a:xfrm>
            <a:off x="6810333" y="4706697"/>
            <a:ext cx="2087989" cy="2094819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25" idx="1"/>
            <a:endCxn id="29" idx="3"/>
          </p:cNvCxnSpPr>
          <p:nvPr/>
        </p:nvCxnSpPr>
        <p:spPr>
          <a:xfrm flipH="1">
            <a:off x="2751270" y="4255728"/>
            <a:ext cx="366149" cy="1224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6" idx="3"/>
            <a:endCxn id="30" idx="1"/>
          </p:cNvCxnSpPr>
          <p:nvPr/>
        </p:nvCxnSpPr>
        <p:spPr>
          <a:xfrm>
            <a:off x="6189050" y="5494005"/>
            <a:ext cx="621283" cy="2601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58604" y="3331971"/>
            <a:ext cx="2092666" cy="20923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05656" y="4706697"/>
            <a:ext cx="2092666" cy="20923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685800" y="636755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5800" y="25054"/>
            <a:ext cx="5038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Smooth initial invertible mapping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1106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0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hape_intro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1" b="-1074"/>
          <a:stretch/>
        </p:blipFill>
        <p:spPr>
          <a:xfrm>
            <a:off x="4948559" y="856884"/>
            <a:ext cx="3267505" cy="2140316"/>
          </a:xfrm>
        </p:spPr>
      </p:pic>
      <p:cxnSp>
        <p:nvCxnSpPr>
          <p:cNvPr id="4" name="Straight Connector 3"/>
          <p:cNvCxnSpPr/>
          <p:nvPr/>
        </p:nvCxnSpPr>
        <p:spPr>
          <a:xfrm>
            <a:off x="685800" y="636755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5800" y="25054"/>
            <a:ext cx="5339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Physically meaningful energy terms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16469" y="1108566"/>
            <a:ext cx="405124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From continuum mechanics, the strain rate tensor, E, is defined as: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Based on f and E, we propose the following energy terms:</a:t>
            </a:r>
          </a:p>
          <a:p>
            <a:endParaRPr lang="en-US" sz="2000" dirty="0" smtClean="0"/>
          </a:p>
          <a:p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Viscous friction:</a:t>
            </a:r>
          </a:p>
          <a:p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Volume change:</a:t>
            </a:r>
          </a:p>
          <a:p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Total mass transport: </a:t>
            </a:r>
          </a:p>
          <a:p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Compression: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21" y="1800478"/>
            <a:ext cx="2348059" cy="4485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673" y="3424081"/>
            <a:ext cx="3157950" cy="656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405" y="4064001"/>
            <a:ext cx="3047798" cy="656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899" y="4686988"/>
            <a:ext cx="3737139" cy="6399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3698" y="5338299"/>
            <a:ext cx="5700392" cy="7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7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9088"/>
            <a:ext cx="526626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The symmetric energy terms are defined as,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We avoid the calculation of the inverse map, g, by rewriting the inverse energy terms as a function of the forward mapping. For instance,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85800" y="619822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5800" y="8121"/>
            <a:ext cx="4759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Symmetrizing the energy terms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267" y="1202272"/>
            <a:ext cx="3198282" cy="118454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87875" y="712954"/>
            <a:ext cx="2849724" cy="4976650"/>
            <a:chOff x="5890064" y="989081"/>
            <a:chExt cx="2197532" cy="3629290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5894592" y="989081"/>
              <a:ext cx="1030832" cy="1196704"/>
              <a:chOff x="315009" y="397706"/>
              <a:chExt cx="2540000" cy="2948712"/>
            </a:xfrm>
          </p:grpSpPr>
          <p:pic>
            <p:nvPicPr>
              <p:cNvPr id="25" name="Picture 24" descr="Iconhul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09" y="806418"/>
                <a:ext cx="2540000" cy="254000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7821" y="397706"/>
                <a:ext cx="705853" cy="395850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5890064" y="2230565"/>
              <a:ext cx="1005339" cy="1150984"/>
              <a:chOff x="3359504" y="212438"/>
              <a:chExt cx="2535437" cy="2902750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29988" t="7445" r="25803" b="10578"/>
              <a:stretch/>
            </p:blipFill>
            <p:spPr>
              <a:xfrm>
                <a:off x="3359504" y="540399"/>
                <a:ext cx="2535437" cy="2574789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93443" y="212438"/>
                <a:ext cx="1226256" cy="337017"/>
              </a:xfrm>
              <a:prstGeom prst="rect">
                <a:avLst/>
              </a:prstGeom>
            </p:spPr>
          </p:pic>
        </p:grpSp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5900166" y="3408700"/>
              <a:ext cx="1033272" cy="1202721"/>
              <a:chOff x="6255787" y="40721"/>
              <a:chExt cx="2619551" cy="304914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7"/>
              <a:srcRect l="29622" t="7445" r="29417" b="17178"/>
              <a:stretch/>
            </p:blipFill>
            <p:spPr>
              <a:xfrm>
                <a:off x="6255787" y="449862"/>
                <a:ext cx="2619551" cy="2639999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46097" y="40721"/>
                <a:ext cx="1067791" cy="351694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7054324" y="997441"/>
              <a:ext cx="1033272" cy="3620930"/>
              <a:chOff x="7360083" y="1002211"/>
              <a:chExt cx="1033272" cy="3620930"/>
            </a:xfrm>
          </p:grpSpPr>
          <p:grpSp>
            <p:nvGrpSpPr>
              <p:cNvPr id="12" name="Group 11"/>
              <p:cNvGrpSpPr>
                <a:grpSpLocks noChangeAspect="1"/>
              </p:cNvGrpSpPr>
              <p:nvPr/>
            </p:nvGrpSpPr>
            <p:grpSpPr>
              <a:xfrm>
                <a:off x="7360083" y="1002211"/>
                <a:ext cx="1033272" cy="1183574"/>
                <a:chOff x="286787" y="3641014"/>
                <a:chExt cx="2554848" cy="2926483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29622" t="7445" r="29417" b="17178"/>
                <a:stretch/>
              </p:blipFill>
              <p:spPr>
                <a:xfrm>
                  <a:off x="286787" y="3992707"/>
                  <a:ext cx="2554848" cy="2574790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17830" y="3641014"/>
                  <a:ext cx="1067791" cy="351693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oup 12"/>
              <p:cNvGrpSpPr>
                <a:grpSpLocks noChangeAspect="1"/>
              </p:cNvGrpSpPr>
              <p:nvPr/>
            </p:nvGrpSpPr>
            <p:grpSpPr>
              <a:xfrm>
                <a:off x="7360083" y="2237581"/>
                <a:ext cx="1033272" cy="1144287"/>
                <a:chOff x="3359504" y="3486863"/>
                <a:chExt cx="2529882" cy="2801694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32408" t="13018" r="29012" b="16254"/>
                <a:stretch/>
              </p:blipFill>
              <p:spPr>
                <a:xfrm>
                  <a:off x="3359504" y="3748556"/>
                  <a:ext cx="2529882" cy="2540001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69787" y="3486863"/>
                  <a:ext cx="1096103" cy="290661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 13"/>
              <p:cNvGrpSpPr>
                <a:grpSpLocks noChangeAspect="1"/>
              </p:cNvGrpSpPr>
              <p:nvPr/>
            </p:nvGrpSpPr>
            <p:grpSpPr>
              <a:xfrm>
                <a:off x="7360083" y="3408275"/>
                <a:ext cx="1033272" cy="1214866"/>
                <a:chOff x="6302991" y="3228472"/>
                <a:chExt cx="2507644" cy="2948349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29842" t="7946" r="29784" b="17381"/>
                <a:stretch/>
              </p:blipFill>
              <p:spPr>
                <a:xfrm>
                  <a:off x="6302991" y="3636820"/>
                  <a:ext cx="2507644" cy="2540001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31000" y="3228472"/>
                  <a:ext cx="1538112" cy="35169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861" y="3474987"/>
            <a:ext cx="5558014" cy="251649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57192" y="5964128"/>
            <a:ext cx="848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where, n=2,3 is the dimension of the problem and              is the </a:t>
            </a:r>
            <a:r>
              <a:rPr lang="en-US" dirty="0" err="1" smtClean="0"/>
              <a:t>k’th</a:t>
            </a:r>
            <a:r>
              <a:rPr lang="en-US" dirty="0" smtClean="0"/>
              <a:t> order symmetric polynomial of the eigenvalues of the </a:t>
            </a:r>
            <a:r>
              <a:rPr lang="en-US" dirty="0" err="1" smtClean="0"/>
              <a:t>Jacobian</a:t>
            </a:r>
            <a:r>
              <a:rPr lang="en-US" dirty="0" smtClean="0"/>
              <a:t> matrix. 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9916" y="6076147"/>
            <a:ext cx="623325" cy="20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0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619822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5800" y="8121"/>
            <a:ext cx="3760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Symmetric energy terms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36" y="4620288"/>
            <a:ext cx="5706861" cy="7277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53" y="5697179"/>
            <a:ext cx="7536779" cy="751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99" y="3139883"/>
            <a:ext cx="8374198" cy="1159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72858"/>
            <a:ext cx="8197200" cy="191268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879600" y="2970553"/>
            <a:ext cx="57234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79600" y="4528417"/>
            <a:ext cx="57234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79600" y="5534349"/>
            <a:ext cx="57234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24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9889"/>
            <a:ext cx="8229600" cy="58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For two shape images, the symmetrized similarity measure is defined as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Where       are the mixing coefficients of energy terms.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 smtClean="0"/>
              <a:t>Measurement calibration: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dirty="0" smtClean="0"/>
              <a:t>The mixing coefficients are tuned to incorporate the relative importance of each term:</a:t>
            </a:r>
          </a:p>
          <a:p>
            <a:pPr marL="0" indent="0">
              <a:buNone/>
            </a:pPr>
            <a:endParaRPr lang="en-US" sz="2000" dirty="0" smtClean="0"/>
          </a:p>
          <a:p>
            <a:pPr lvl="1"/>
            <a:r>
              <a:rPr lang="en-US" sz="1600" dirty="0" smtClean="0"/>
              <a:t>User input</a:t>
            </a:r>
          </a:p>
          <a:p>
            <a:pPr lvl="1"/>
            <a:r>
              <a:rPr lang="en-US" sz="1600" dirty="0" smtClean="0"/>
              <a:t>Normalization with respect to data</a:t>
            </a:r>
          </a:p>
          <a:p>
            <a:pPr marL="457200" lvl="1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85800" y="619822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5800" y="8121"/>
            <a:ext cx="4976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Symmetrized similarity  measure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00" y="1415342"/>
            <a:ext cx="5406089" cy="1251656"/>
          </a:xfrm>
          <a:prstGeom prst="rect">
            <a:avLst/>
          </a:prstGeom>
        </p:spPr>
      </p:pic>
      <p:pic>
        <p:nvPicPr>
          <p:cNvPr id="7" name="Content Placeholder 5" descr="shape_intr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1" b="-1074"/>
          <a:stretch/>
        </p:blipFill>
        <p:spPr>
          <a:xfrm>
            <a:off x="6174248" y="1082660"/>
            <a:ext cx="2741864" cy="1796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3013478"/>
            <a:ext cx="342900" cy="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1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2"/>
          <a:srcRect l="5521" t="8624" r="5448" b="22448"/>
          <a:stretch/>
        </p:blipFill>
        <p:spPr>
          <a:xfrm>
            <a:off x="504920" y="2723311"/>
            <a:ext cx="8140952" cy="11606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521" t="9533" r="5448" b="21412"/>
          <a:stretch/>
        </p:blipFill>
        <p:spPr>
          <a:xfrm>
            <a:off x="504920" y="4406253"/>
            <a:ext cx="8140952" cy="116276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04920" y="2585606"/>
            <a:ext cx="985098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7658322" y="4299159"/>
            <a:ext cx="987552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1352" y="994467"/>
            <a:ext cx="8451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With a </a:t>
            </a:r>
            <a:r>
              <a:rPr lang="en-US" sz="2000" dirty="0" smtClean="0">
                <a:solidFill>
                  <a:srgbClr val="FF0000"/>
                </a:solidFill>
              </a:rPr>
              <a:t>non symmetric </a:t>
            </a:r>
            <a:r>
              <a:rPr lang="en-US" sz="2000" dirty="0" smtClean="0"/>
              <a:t>energy, computations are order dependent.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28415" y="2216274"/>
            <a:ext cx="97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658322" y="3883930"/>
            <a:ext cx="1100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Backward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115852" y="2524420"/>
            <a:ext cx="948635" cy="336588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85800" y="619822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5800" y="8121"/>
            <a:ext cx="2566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Why symmetry?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1429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2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5521" t="8624" r="5448" b="22448"/>
          <a:stretch/>
        </p:blipFill>
        <p:spPr>
          <a:xfrm>
            <a:off x="504922" y="4396713"/>
            <a:ext cx="8140952" cy="116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21" t="8624" r="5448" b="22448"/>
          <a:stretch/>
        </p:blipFill>
        <p:spPr>
          <a:xfrm>
            <a:off x="504920" y="2723311"/>
            <a:ext cx="8140952" cy="116062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04920" y="2585606"/>
            <a:ext cx="985098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7658322" y="4299159"/>
            <a:ext cx="987552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1352" y="994467"/>
            <a:ext cx="8451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With a </a:t>
            </a:r>
            <a:r>
              <a:rPr lang="en-US" sz="2000" dirty="0" smtClean="0">
                <a:solidFill>
                  <a:srgbClr val="FF0000"/>
                </a:solidFill>
              </a:rPr>
              <a:t>symmetric </a:t>
            </a:r>
            <a:r>
              <a:rPr lang="en-US" sz="2000" dirty="0" smtClean="0"/>
              <a:t>energy,  same answer either way.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28415" y="2216274"/>
            <a:ext cx="97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658322" y="3883930"/>
            <a:ext cx="1100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Backward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115852" y="2524420"/>
            <a:ext cx="948635" cy="336588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685800" y="619822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5800" y="8121"/>
            <a:ext cx="2566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Why symmetry?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8417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03" y="557656"/>
            <a:ext cx="5554917" cy="317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017" y="3810113"/>
            <a:ext cx="4740035" cy="2516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668" y="6326429"/>
            <a:ext cx="4120213" cy="40933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85800" y="619822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5800" y="8121"/>
            <a:ext cx="2174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Sample result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8717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01049" y="869034"/>
            <a:ext cx="3027522" cy="1646104"/>
            <a:chOff x="826267" y="188013"/>
            <a:chExt cx="3672924" cy="19970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6267" y="188013"/>
              <a:ext cx="723900" cy="33754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7155" y="188013"/>
              <a:ext cx="732036" cy="337550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2354721" y="740732"/>
              <a:ext cx="584754" cy="1444299"/>
              <a:chOff x="4199467" y="650314"/>
              <a:chExt cx="723944" cy="1788087"/>
            </a:xfrm>
          </p:grpSpPr>
          <p:sp>
            <p:nvSpPr>
              <p:cNvPr id="15" name="Curved Down Arrow 14"/>
              <p:cNvSpPr/>
              <p:nvPr/>
            </p:nvSpPr>
            <p:spPr>
              <a:xfrm>
                <a:off x="4199467" y="1016000"/>
                <a:ext cx="723944" cy="372533"/>
              </a:xfrm>
              <a:prstGeom prst="curvedDownArrow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Curved Down Arrow 15"/>
              <p:cNvSpPr/>
              <p:nvPr/>
            </p:nvSpPr>
            <p:spPr>
              <a:xfrm rot="10800000">
                <a:off x="4199467" y="1625600"/>
                <a:ext cx="723944" cy="372533"/>
              </a:xfrm>
              <a:prstGeom prst="curvedDownArrow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21756" y="2082801"/>
                <a:ext cx="664072" cy="3556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21757" y="650314"/>
                <a:ext cx="575172" cy="338576"/>
              </a:xfrm>
              <a:prstGeom prst="rect">
                <a:avLst/>
              </a:prstGeom>
            </p:spPr>
          </p:pic>
        </p:grp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960" y="2667538"/>
            <a:ext cx="442139" cy="2367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348" y="2700015"/>
            <a:ext cx="382950" cy="22542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058" y="728958"/>
            <a:ext cx="2625947" cy="357888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4553060" y="690090"/>
            <a:ext cx="0" cy="56486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8412" t="6227" r="28644" b="14846"/>
          <a:stretch/>
        </p:blipFill>
        <p:spPr>
          <a:xfrm>
            <a:off x="239677" y="1121491"/>
            <a:ext cx="1566805" cy="1577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8412" t="7488" r="28764" b="15068"/>
          <a:stretch/>
        </p:blipFill>
        <p:spPr>
          <a:xfrm>
            <a:off x="2619911" y="1147270"/>
            <a:ext cx="1567811" cy="1552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28653" t="8191" r="25890" b="10474"/>
          <a:stretch/>
        </p:blipFill>
        <p:spPr>
          <a:xfrm>
            <a:off x="2598015" y="2947509"/>
            <a:ext cx="1633659" cy="1600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29572" t="8192" r="25651" b="10692"/>
          <a:stretch/>
        </p:blipFill>
        <p:spPr>
          <a:xfrm>
            <a:off x="261697" y="2947509"/>
            <a:ext cx="1598905" cy="15863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/>
          <a:srcRect l="26716" t="8192" r="19425" b="10035"/>
          <a:stretch/>
        </p:blipFill>
        <p:spPr>
          <a:xfrm>
            <a:off x="2619911" y="4634879"/>
            <a:ext cx="1894462" cy="15752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27466" t="8192" r="19992" b="7630"/>
          <a:stretch/>
        </p:blipFill>
        <p:spPr>
          <a:xfrm>
            <a:off x="261697" y="4631345"/>
            <a:ext cx="1861895" cy="1633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/>
          <a:srcRect l="20348" t="4136" r="18827" b="2820"/>
          <a:stretch/>
        </p:blipFill>
        <p:spPr>
          <a:xfrm>
            <a:off x="5079696" y="1182982"/>
            <a:ext cx="3558385" cy="29810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/>
          <a:srcRect t="27238" r="4065" b="38168"/>
          <a:stretch/>
        </p:blipFill>
        <p:spPr>
          <a:xfrm>
            <a:off x="4619776" y="4219112"/>
            <a:ext cx="4524224" cy="8934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/>
          <a:srcRect t="27238" r="3700" b="39169"/>
          <a:stretch/>
        </p:blipFill>
        <p:spPr>
          <a:xfrm>
            <a:off x="4590239" y="5098472"/>
            <a:ext cx="4553761" cy="8699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12446" y="6029658"/>
            <a:ext cx="3910484" cy="535522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685800" y="619822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85800" y="8121"/>
            <a:ext cx="2174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Sample result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7407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619822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5800" y="8121"/>
            <a:ext cx="3956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Comparison with LDDMM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83" y="888770"/>
            <a:ext cx="6095231" cy="27903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27" y="3772659"/>
            <a:ext cx="5962291" cy="283339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5686234" y="5557470"/>
            <a:ext cx="1736165" cy="174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686234" y="4811814"/>
            <a:ext cx="1736167" cy="7456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03966" y="5347754"/>
            <a:ext cx="1316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errors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194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778" y="1792112"/>
            <a:ext cx="7478889" cy="4119468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Soheil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Kolouri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, BME, CMU</a:t>
            </a:r>
          </a:p>
          <a:p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Dejan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Slepcev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, Math, CMU</a:t>
            </a:r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Robert Murphy,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CompBio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, MLD, BME, CMU</a:t>
            </a:r>
          </a:p>
          <a:p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MMBioS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Center for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Biomage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Informatics, CMU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>
                <a:solidFill>
                  <a:srgbClr val="7F7F7F"/>
                </a:solidFill>
              </a:rPr>
              <a:t>National Institutes of Health P41, </a:t>
            </a:r>
            <a:r>
              <a:rPr lang="en-US" sz="2800" dirty="0" smtClean="0">
                <a:solidFill>
                  <a:srgbClr val="7F7F7F"/>
                </a:solidFill>
              </a:rPr>
              <a:t>GM103712</a:t>
            </a:r>
            <a:endParaRPr lang="en-US" sz="2800" dirty="0">
              <a:solidFill>
                <a:srgbClr val="7F7F7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85800" y="1017752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44798" y="264942"/>
            <a:ext cx="34644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Acknowledgements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7344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99911" y="1043152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88355" y="276231"/>
            <a:ext cx="3492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Current &amp; Future work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959555" y="1552222"/>
            <a:ext cx="72672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Finish 3D implementation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Finish testing with sample applications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Integrate into our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CellOrganizer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Move on to transport-based distances for densities (e.g. proteins)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46058" y="4256507"/>
            <a:ext cx="1723985" cy="1797161"/>
            <a:chOff x="179803" y="953567"/>
            <a:chExt cx="2863272" cy="255861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208" y="1532830"/>
              <a:ext cx="2415867" cy="197935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9803" y="953567"/>
              <a:ext cx="2020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</a:rPr>
                <a:t>Microscopy images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58531" y="4313374"/>
            <a:ext cx="1896560" cy="1669739"/>
            <a:chOff x="707940" y="3760239"/>
            <a:chExt cx="3356409" cy="21088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940" y="4248192"/>
              <a:ext cx="3356409" cy="16209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218567" y="3760239"/>
              <a:ext cx="1486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504D"/>
                  </a:solidFill>
                </a:rPr>
                <a:t>3D cell model</a:t>
              </a:r>
              <a:endParaRPr lang="en-US" b="1" dirty="0">
                <a:solidFill>
                  <a:srgbClr val="C0504D"/>
                </a:solidFill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>
            <a:off x="4158527" y="5362217"/>
            <a:ext cx="365092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04448" y="3668890"/>
            <a:ext cx="2399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CellOrganizer.org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2119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Ques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89" y="2412436"/>
            <a:ext cx="3719124" cy="3719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1555" y="1855882"/>
            <a:ext cx="3005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Thank you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58542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85800" y="933086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82235" y="208498"/>
            <a:ext cx="25428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TR&amp;D 3: Topic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27722" y="1149835"/>
            <a:ext cx="80857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Tools for understanding morphological/dynamic information in cells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123" y="1634345"/>
            <a:ext cx="33041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Today: </a:t>
            </a:r>
            <a:r>
              <a:rPr lang="en-US" sz="2200" dirty="0" smtClean="0">
                <a:solidFill>
                  <a:srgbClr val="3366FF"/>
                </a:solidFill>
              </a:rPr>
              <a:t>focus on cell shapes</a:t>
            </a:r>
            <a:endParaRPr lang="en-US" sz="2200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81" t="5614" r="4030" b="33674"/>
          <a:stretch/>
        </p:blipFill>
        <p:spPr>
          <a:xfrm>
            <a:off x="761999" y="2638777"/>
            <a:ext cx="3810001" cy="29666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7109" y="6025448"/>
            <a:ext cx="2044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Yin et al, </a:t>
            </a:r>
            <a:r>
              <a:rPr lang="en-US" sz="1400" dirty="0" err="1" smtClean="0"/>
              <a:t>BioEssays</a:t>
            </a:r>
            <a:r>
              <a:rPr lang="en-US" sz="1400" dirty="0" smtClean="0"/>
              <a:t>, 2014. 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69361"/>
          <a:stretch/>
        </p:blipFill>
        <p:spPr>
          <a:xfrm>
            <a:off x="4714512" y="2652888"/>
            <a:ext cx="3977933" cy="144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9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85800" y="1116529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76010" y="390643"/>
            <a:ext cx="61716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Modeling information in cell images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143051" y="1755626"/>
            <a:ext cx="27285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Method 1: </a:t>
            </a:r>
            <a:r>
              <a:rPr lang="en-US" sz="2200" dirty="0" smtClean="0">
                <a:solidFill>
                  <a:srgbClr val="3366FF"/>
                </a:solidFill>
              </a:rPr>
              <a:t>descriptive</a:t>
            </a:r>
            <a:endParaRPr lang="en-US" sz="2200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8016" y="5064820"/>
            <a:ext cx="2533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Sailem</a:t>
            </a:r>
            <a:r>
              <a:rPr lang="en-US" sz="1400" dirty="0" smtClean="0"/>
              <a:t> et al, Open Biology, 2014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481981" y="1737736"/>
            <a:ext cx="35958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Method 2: </a:t>
            </a:r>
            <a:r>
              <a:rPr lang="en-US" sz="2200" dirty="0" smtClean="0">
                <a:solidFill>
                  <a:srgbClr val="3366FF"/>
                </a:solidFill>
              </a:rPr>
              <a:t>generative models</a:t>
            </a:r>
            <a:endParaRPr lang="en-US" sz="2200" dirty="0">
              <a:solidFill>
                <a:srgbClr val="3366FF"/>
              </a:solidFill>
            </a:endParaRPr>
          </a:p>
        </p:txBody>
      </p:sp>
      <p:pic>
        <p:nvPicPr>
          <p:cNvPr id="41" name="Picture 40" descr="F2.lar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" t="35104" r="25408"/>
          <a:stretch/>
        </p:blipFill>
        <p:spPr>
          <a:xfrm>
            <a:off x="872932" y="2556934"/>
            <a:ext cx="3513084" cy="227188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804836" y="2453921"/>
            <a:ext cx="2940463" cy="2445456"/>
            <a:chOff x="5157611" y="2115257"/>
            <a:chExt cx="2940463" cy="24454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7611" y="2288825"/>
              <a:ext cx="2815167" cy="2090048"/>
            </a:xfrm>
            <a:prstGeom prst="rect">
              <a:avLst/>
            </a:prstGeom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90"/>
            <a:stretch>
              <a:fillRect/>
            </a:stretch>
          </p:blipFill>
          <p:spPr bwMode="auto">
            <a:xfrm>
              <a:off x="5228166" y="4096653"/>
              <a:ext cx="2869908" cy="456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7" r="24211"/>
            <a:stretch>
              <a:fillRect/>
            </a:stretch>
          </p:blipFill>
          <p:spPr bwMode="auto">
            <a:xfrm>
              <a:off x="5294753" y="2115257"/>
              <a:ext cx="346600" cy="2445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5171128" y="5058264"/>
            <a:ext cx="2315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Rohde et al, </a:t>
            </a:r>
            <a:r>
              <a:rPr lang="en-US" sz="1400" dirty="0" err="1" smtClean="0"/>
              <a:t>Cytometry</a:t>
            </a:r>
            <a:r>
              <a:rPr lang="en-US" sz="1400" dirty="0" smtClean="0"/>
              <a:t>, 2008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224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85800" y="1116529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84150" y="372064"/>
            <a:ext cx="33367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Generative models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806569" y="2131033"/>
            <a:ext cx="14706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Parametric</a:t>
            </a:r>
            <a:endParaRPr lang="en-US" sz="2200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8818" y="4667930"/>
            <a:ext cx="2512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Zhao, Murphy, </a:t>
            </a:r>
            <a:r>
              <a:rPr lang="en-US" sz="1400" dirty="0" err="1" smtClean="0"/>
              <a:t>Cytometry</a:t>
            </a:r>
            <a:r>
              <a:rPr lang="en-US" sz="1400" dirty="0" smtClean="0"/>
              <a:t>, 2007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832205" y="2147753"/>
            <a:ext cx="20471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Non-parametric</a:t>
            </a:r>
            <a:endParaRPr lang="en-US" sz="2200" dirty="0">
              <a:solidFill>
                <a:srgbClr val="3366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9431" y="4716850"/>
            <a:ext cx="2792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Rohde,…, Murphy, </a:t>
            </a:r>
            <a:r>
              <a:rPr lang="en-US" sz="1400" dirty="0" err="1" smtClean="0"/>
              <a:t>Cytometry</a:t>
            </a:r>
            <a:r>
              <a:rPr lang="en-US" sz="1400" dirty="0" smtClean="0"/>
              <a:t>, 2008</a:t>
            </a:r>
            <a:endParaRPr lang="en-US" sz="1400" dirty="0"/>
          </a:p>
        </p:txBody>
      </p:sp>
      <p:grpSp>
        <p:nvGrpSpPr>
          <p:cNvPr id="8" name="Group 7"/>
          <p:cNvGrpSpPr/>
          <p:nvPr/>
        </p:nvGrpSpPr>
        <p:grpSpPr>
          <a:xfrm>
            <a:off x="1462420" y="2692754"/>
            <a:ext cx="2318330" cy="1865222"/>
            <a:chOff x="829142" y="2162805"/>
            <a:chExt cx="2318330" cy="186522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9142" y="2437174"/>
              <a:ext cx="2318330" cy="7050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6601" y="3365987"/>
              <a:ext cx="1738747" cy="66204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242275" y="2162805"/>
              <a:ext cx="14460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</a:rPr>
                <a:t>n</a:t>
              </a:r>
              <a:r>
                <a:rPr lang="en-US" sz="1600" b="1" dirty="0" smtClean="0">
                  <a:solidFill>
                    <a:schemeClr val="bg1">
                      <a:lumMod val="65000"/>
                    </a:schemeClr>
                  </a:solidFill>
                </a:rPr>
                <a:t>uclear shape</a:t>
              </a:r>
              <a:endParaRPr lang="en-US" sz="16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85045" y="3071224"/>
              <a:ext cx="10310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A6A6A6"/>
                  </a:solidFill>
                </a:rPr>
                <a:t>c</a:t>
              </a:r>
              <a:r>
                <a:rPr lang="en-US" sz="1600" b="1" dirty="0" smtClean="0">
                  <a:solidFill>
                    <a:srgbClr val="A6A6A6"/>
                  </a:solidFill>
                </a:rPr>
                <a:t>ell shape</a:t>
              </a:r>
              <a:endParaRPr lang="en-US" sz="1600" b="1" dirty="0">
                <a:solidFill>
                  <a:srgbClr val="A6A6A6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65372" y="2764049"/>
            <a:ext cx="2473469" cy="659323"/>
            <a:chOff x="4977194" y="2485437"/>
            <a:chExt cx="2953248" cy="70589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85132" y="2485437"/>
              <a:ext cx="888997" cy="23469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/>
            <a:srcRect l="6084" t="47619" r="6861" b="32981"/>
            <a:stretch/>
          </p:blipFill>
          <p:spPr>
            <a:xfrm>
              <a:off x="4977194" y="2813242"/>
              <a:ext cx="2953248" cy="37809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074917" y="3614362"/>
            <a:ext cx="1485665" cy="986128"/>
            <a:chOff x="2366965" y="5040827"/>
            <a:chExt cx="1640591" cy="1208844"/>
          </a:xfrm>
        </p:grpSpPr>
        <p:grpSp>
          <p:nvGrpSpPr>
            <p:cNvPr id="30" name="Group 46"/>
            <p:cNvGrpSpPr>
              <a:grpSpLocks/>
            </p:cNvGrpSpPr>
            <p:nvPr/>
          </p:nvGrpSpPr>
          <p:grpSpPr bwMode="auto">
            <a:xfrm>
              <a:off x="2366965" y="5040827"/>
              <a:ext cx="1640591" cy="1208844"/>
              <a:chOff x="7292708" y="2490351"/>
              <a:chExt cx="1503133" cy="1309120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7292708" y="2490351"/>
                <a:ext cx="13380" cy="1309119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7315964" y="3786491"/>
                <a:ext cx="1479877" cy="12980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Oval 30"/>
            <p:cNvSpPr/>
            <p:nvPr/>
          </p:nvSpPr>
          <p:spPr bwMode="auto">
            <a:xfrm>
              <a:off x="2818430" y="5514356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2876476" y="5607534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2934519" y="5514356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2926055" y="5560946"/>
              <a:ext cx="35069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2818430" y="5560946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2934519" y="5467767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2957495" y="5654124"/>
              <a:ext cx="35069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2992563" y="5793891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3108653" y="5822040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3050608" y="5868629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2876476" y="5840481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3131628" y="5682272"/>
              <a:ext cx="35069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3224741" y="5868629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3237096" y="5707146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3179052" y="5753735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3353185" y="5753735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2923619" y="5657828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2865575" y="5704418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3039707" y="5704418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3237096" y="5509873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3179052" y="5556462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3353185" y="5556462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3116286" y="5608509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3058241" y="5655099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3232374" y="5655099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3356641" y="6026955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3298595" y="6073545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3472728" y="6073545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3237096" y="5928318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3179052" y="5974908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3353185" y="5974908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3237096" y="5920676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3179052" y="5967266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3353185" y="5967266"/>
              <a:ext cx="35068" cy="281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3087396" y="5509873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3078931" y="5556462"/>
              <a:ext cx="35069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2971307" y="5556462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3062964" y="5681727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3054499" y="5728316"/>
              <a:ext cx="35069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2946875" y="5728316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2981662" y="5385816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2973199" y="5432406"/>
              <a:ext cx="35069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2865575" y="5432406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2788996" y="5612992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2780531" y="5659582"/>
              <a:ext cx="35069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2672908" y="5659582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2853218" y="5435135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2844754" y="5481725"/>
              <a:ext cx="35069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2737130" y="5481725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3062964" y="5855101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3054499" y="5901691"/>
              <a:ext cx="35069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2946875" y="5901691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3062964" y="5213963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3054499" y="5260553"/>
              <a:ext cx="35069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2946875" y="5260553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3062964" y="5612992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3054499" y="5659582"/>
              <a:ext cx="35069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2946875" y="5659582"/>
              <a:ext cx="35068" cy="281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447694" y="387642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6A6A6"/>
                </a:solidFill>
              </a:rPr>
              <a:t>s</a:t>
            </a:r>
            <a:r>
              <a:rPr lang="en-US" b="1" dirty="0" smtClean="0">
                <a:solidFill>
                  <a:srgbClr val="A6A6A6"/>
                </a:solidFill>
              </a:rPr>
              <a:t>hape space</a:t>
            </a:r>
            <a:endParaRPr lang="en-US" b="1" dirty="0">
              <a:solidFill>
                <a:srgbClr val="A6A6A6"/>
              </a:solidFill>
            </a:endParaRPr>
          </a:p>
        </p:txBody>
      </p:sp>
      <p:cxnSp>
        <p:nvCxnSpPr>
          <p:cNvPr id="95" name="Straight Arrow Connector 94"/>
          <p:cNvCxnSpPr>
            <a:stCxn id="82" idx="2"/>
          </p:cNvCxnSpPr>
          <p:nvPr/>
        </p:nvCxnSpPr>
        <p:spPr>
          <a:xfrm flipH="1" flipV="1">
            <a:off x="4920450" y="3211708"/>
            <a:ext cx="489676" cy="773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49" idx="1"/>
          </p:cNvCxnSpPr>
          <p:nvPr/>
        </p:nvCxnSpPr>
        <p:spPr>
          <a:xfrm flipV="1">
            <a:off x="5972656" y="3211708"/>
            <a:ext cx="940408" cy="987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670721" y="5066804"/>
            <a:ext cx="4185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Based on work of Miller et al., Quart. Appl. Math. 1998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4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90072" y="1836232"/>
            <a:ext cx="4293671" cy="1374855"/>
            <a:chOff x="990600" y="2344738"/>
            <a:chExt cx="7277100" cy="2409825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2344738"/>
              <a:ext cx="2514600" cy="2392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100" y="2362200"/>
              <a:ext cx="2514600" cy="2392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900" y="2344738"/>
              <a:ext cx="2514600" cy="2392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" name="Line 11"/>
            <p:cNvSpPr>
              <a:spLocks noChangeShapeType="1"/>
            </p:cNvSpPr>
            <p:nvPr/>
          </p:nvSpPr>
          <p:spPr bwMode="auto">
            <a:xfrm>
              <a:off x="3200400" y="3581400"/>
              <a:ext cx="457200" cy="0"/>
            </a:xfrm>
            <a:prstGeom prst="line">
              <a:avLst/>
            </a:prstGeom>
            <a:noFill/>
            <a:ln w="47625">
              <a:solidFill>
                <a:srgbClr val="CB0E1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95831" y="1204916"/>
            <a:ext cx="51688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3366FF"/>
                </a:solidFill>
              </a:rPr>
              <a:t>Shapes can be deformed onto one another.</a:t>
            </a:r>
            <a:endParaRPr lang="en-US" sz="2200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6171" y="3627349"/>
            <a:ext cx="7456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Quantifying the difference between shapes using these deformations:</a:t>
            </a: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13063" b="7896"/>
          <a:stretch/>
        </p:blipFill>
        <p:spPr>
          <a:xfrm>
            <a:off x="2573749" y="4214248"/>
            <a:ext cx="3998108" cy="23701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83743" y="1924887"/>
            <a:ext cx="2465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Goal: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7F7F7F"/>
                </a:solidFill>
              </a:rPr>
              <a:t>Find the mapping which causes least amount of “bending.”</a:t>
            </a:r>
            <a:endParaRPr lang="en-US" dirty="0">
              <a:solidFill>
                <a:srgbClr val="7F7F7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85800" y="989530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76024" y="239771"/>
            <a:ext cx="61652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Deformation-based shape distances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660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35431" y="3318518"/>
            <a:ext cx="7614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</a:t>
            </a:r>
            <a:r>
              <a:rPr lang="en-US" sz="2000" b="1" dirty="0" smtClean="0"/>
              <a:t>revious work: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based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on the “large deformation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diffeomorphic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metric mapping” (LDDMM) work of Miller et al, JHU.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355" y="4231180"/>
            <a:ext cx="80095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Improvements described here:</a:t>
            </a:r>
            <a:endParaRPr lang="en-US" sz="2000" dirty="0" smtClean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</a:rPr>
              <a:t>Robustness, more difficult shapes</a:t>
            </a:r>
            <a:endParaRPr lang="en-US" sz="2000" dirty="0" smtClean="0">
              <a:solidFill>
                <a:srgbClr val="7F7F7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</a:rPr>
              <a:t>Make the method faster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</a:rPr>
              <a:t>Provide options </a:t>
            </a:r>
            <a:r>
              <a:rPr lang="en-US" sz="2000" dirty="0" smtClean="0">
                <a:solidFill>
                  <a:srgbClr val="7F7F7F"/>
                </a:solidFill>
              </a:rPr>
              <a:t>regarding: </a:t>
            </a:r>
            <a:endParaRPr lang="en-US" sz="2000" dirty="0">
              <a:solidFill>
                <a:srgbClr val="7F7F7F"/>
              </a:solidFill>
            </a:endParaRPr>
          </a:p>
          <a:p>
            <a:pPr marL="12001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</a:rPr>
              <a:t>types of differences to measure</a:t>
            </a:r>
          </a:p>
          <a:p>
            <a:pPr marL="12001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</a:rPr>
              <a:t>allowing for different regions have different penalties</a:t>
            </a:r>
            <a:endParaRPr lang="en-US" sz="2000" dirty="0">
              <a:solidFill>
                <a:srgbClr val="7F7F7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6355" y="1149841"/>
            <a:ext cx="2911497" cy="1738377"/>
            <a:chOff x="358928" y="1129122"/>
            <a:chExt cx="2911497" cy="1738377"/>
          </a:xfrm>
        </p:grpSpPr>
        <p:grpSp>
          <p:nvGrpSpPr>
            <p:cNvPr id="10" name="Group 9"/>
            <p:cNvGrpSpPr/>
            <p:nvPr/>
          </p:nvGrpSpPr>
          <p:grpSpPr>
            <a:xfrm>
              <a:off x="358928" y="1129122"/>
              <a:ext cx="2443463" cy="628144"/>
              <a:chOff x="5030866" y="364117"/>
              <a:chExt cx="2443463" cy="628144"/>
            </a:xfrm>
          </p:grpSpPr>
          <p:sp>
            <p:nvSpPr>
              <p:cNvPr id="8" name="Right Brace 7"/>
              <p:cNvSpPr/>
              <p:nvPr/>
            </p:nvSpPr>
            <p:spPr>
              <a:xfrm rot="16200000">
                <a:off x="6110852" y="-371216"/>
                <a:ext cx="283491" cy="2443463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795261" y="364117"/>
                <a:ext cx="9708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distance</a:t>
                </a:r>
                <a:endParaRPr lang="en-US" dirty="0"/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173" y="1757266"/>
              <a:ext cx="2787252" cy="1110233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833326" y="1299487"/>
            <a:ext cx="4812546" cy="1556926"/>
            <a:chOff x="3833326" y="1076848"/>
            <a:chExt cx="4812546" cy="1556926"/>
          </a:xfrm>
        </p:grpSpPr>
        <p:pic>
          <p:nvPicPr>
            <p:cNvPr id="5" name="Picture 4" descr="CMP1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20" b="1678"/>
            <a:stretch/>
          </p:blipFill>
          <p:spPr>
            <a:xfrm>
              <a:off x="3833326" y="1292341"/>
              <a:ext cx="4812546" cy="134143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85652" y="1076848"/>
              <a:ext cx="498719" cy="23254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69846" y="1087056"/>
              <a:ext cx="498719" cy="22996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98427" y="1087056"/>
              <a:ext cx="785533" cy="231203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530579" y="377829"/>
            <a:ext cx="45055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</a:rPr>
              <a:t>Shape distance definition:</a:t>
            </a:r>
            <a:endParaRPr lang="en-US" sz="36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94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636755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5800" y="25054"/>
            <a:ext cx="34459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Outline of the method</a:t>
            </a:r>
            <a:r>
              <a:rPr lang="en-US" sz="3200" dirty="0" smtClean="0"/>
              <a:t> 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327760" y="1147266"/>
            <a:ext cx="2733512" cy="26018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</a:rPr>
              <a:t>Preprocessing: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Morphological analysis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Centering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Rotation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86609" y="1147266"/>
            <a:ext cx="2733512" cy="26018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</a:rPr>
              <a:t>Initial mapping: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Multi-resolution MSE based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Smooth </a:t>
            </a:r>
            <a:r>
              <a:rPr lang="en-US" dirty="0" err="1" smtClean="0">
                <a:solidFill>
                  <a:schemeClr val="bg1"/>
                </a:solidFill>
              </a:rPr>
              <a:t>diffeomorphic</a:t>
            </a:r>
            <a:r>
              <a:rPr lang="en-US" dirty="0" smtClean="0">
                <a:solidFill>
                  <a:schemeClr val="bg1"/>
                </a:solidFill>
              </a:rPr>
              <a:t> mapping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46608" y="1147266"/>
            <a:ext cx="2733512" cy="26018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Energy minimization: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Symmetric energy function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Physically meaningful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Gradient descent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061272" y="2274047"/>
            <a:ext cx="225337" cy="389252"/>
          </a:xfrm>
          <a:prstGeom prst="rightArrow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6021271" y="2274047"/>
            <a:ext cx="225337" cy="389252"/>
          </a:xfrm>
          <a:prstGeom prst="rightArrow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H6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154"/>
          <a:stretch/>
        </p:blipFill>
        <p:spPr>
          <a:xfrm>
            <a:off x="685800" y="3994949"/>
            <a:ext cx="2059192" cy="261325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375499" y="4086419"/>
            <a:ext cx="2528701" cy="2455437"/>
            <a:chOff x="3409519" y="4199819"/>
            <a:chExt cx="2528701" cy="2455437"/>
          </a:xfrm>
        </p:grpSpPr>
        <p:grpSp>
          <p:nvGrpSpPr>
            <p:cNvPr id="23" name="Group 22"/>
            <p:cNvGrpSpPr/>
            <p:nvPr/>
          </p:nvGrpSpPr>
          <p:grpSpPr>
            <a:xfrm>
              <a:off x="3409519" y="4199819"/>
              <a:ext cx="2528701" cy="1003862"/>
              <a:chOff x="3430004" y="4138358"/>
              <a:chExt cx="2528701" cy="100386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/>
              <a:srcRect l="28412" t="6227" r="28644" b="14846"/>
              <a:stretch/>
            </p:blipFill>
            <p:spPr>
              <a:xfrm>
                <a:off x="3430004" y="4138358"/>
                <a:ext cx="997330" cy="1003862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/>
              <a:srcRect l="28412" t="7488" r="28764" b="15068"/>
              <a:stretch/>
            </p:blipFill>
            <p:spPr>
              <a:xfrm>
                <a:off x="4945103" y="4138358"/>
                <a:ext cx="1013602" cy="1003862"/>
              </a:xfrm>
              <a:prstGeom prst="rect">
                <a:avLst/>
              </a:prstGeom>
            </p:spPr>
          </p:pic>
          <p:sp>
            <p:nvSpPr>
              <p:cNvPr id="20" name="Curved Down Arrow 19"/>
              <p:cNvSpPr/>
              <p:nvPr/>
            </p:nvSpPr>
            <p:spPr>
              <a:xfrm>
                <a:off x="4463101" y="4579682"/>
                <a:ext cx="482002" cy="248032"/>
              </a:xfrm>
              <a:prstGeom prst="curvedDownArrow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77942" y="4884414"/>
                <a:ext cx="382950" cy="225424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3958314" y="5226360"/>
              <a:ext cx="1440247" cy="1428896"/>
              <a:chOff x="2676827" y="5226360"/>
              <a:chExt cx="1440247" cy="1428896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30000" contrast="100000"/>
                        </a14:imgEffect>
                      </a14:imgLayer>
                    </a14:imgProps>
                  </a:ext>
                </a:extLst>
              </a:blip>
              <a:srcRect l="29572" t="8192" r="25651" b="10692"/>
              <a:stretch/>
            </p:blipFill>
            <p:spPr>
              <a:xfrm>
                <a:off x="2676827" y="5226361"/>
                <a:ext cx="1440247" cy="1428895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2676827" y="5226360"/>
                <a:ext cx="1440247" cy="14288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6301719" y="4043887"/>
            <a:ext cx="2783734" cy="2405636"/>
            <a:chOff x="6319950" y="4043887"/>
            <a:chExt cx="2783734" cy="240563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9"/>
            <a:srcRect l="11266" t="6501" r="50515" b="7519"/>
            <a:stretch/>
          </p:blipFill>
          <p:spPr>
            <a:xfrm>
              <a:off x="6319950" y="4356335"/>
              <a:ext cx="2783734" cy="19349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87737" y="4043887"/>
              <a:ext cx="18412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Energy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87737" y="6172524"/>
              <a:ext cx="18412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Gradient descent iteration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9620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5336" y="914561"/>
            <a:ext cx="76142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Robust smooth invertible initial mapping: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Penalized MSE: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Solved by a multi-resolution gradient descent approach.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170" y="1619922"/>
            <a:ext cx="6336435" cy="52780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93949" y="2858874"/>
            <a:ext cx="4651974" cy="3700906"/>
            <a:chOff x="-451619" y="1282768"/>
            <a:chExt cx="7079656" cy="559088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6639" t="25058" r="9119" b="22275"/>
            <a:stretch/>
          </p:blipFill>
          <p:spPr>
            <a:xfrm>
              <a:off x="2599670" y="1282768"/>
              <a:ext cx="2052669" cy="96248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5917" t="25876" r="7316" b="21975"/>
            <a:stretch/>
          </p:blipFill>
          <p:spPr>
            <a:xfrm>
              <a:off x="457200" y="4092036"/>
              <a:ext cx="6170837" cy="2781612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-451619" y="1830986"/>
              <a:ext cx="5925026" cy="2252115"/>
              <a:chOff x="-451619" y="1830986"/>
              <a:chExt cx="5925026" cy="2252115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/>
              <a:srcRect l="5918" t="25396" r="8579" b="21937"/>
              <a:stretch/>
            </p:blipFill>
            <p:spPr>
              <a:xfrm>
                <a:off x="1624652" y="2305086"/>
                <a:ext cx="3848755" cy="1778015"/>
              </a:xfrm>
              <a:prstGeom prst="rect">
                <a:avLst/>
              </a:prstGeom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-451619" y="1830986"/>
                <a:ext cx="1841551" cy="1345170"/>
                <a:chOff x="-785173" y="1830986"/>
                <a:chExt cx="1841551" cy="1345170"/>
              </a:xfrm>
            </p:grpSpPr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1043547" y="1830986"/>
                  <a:ext cx="12831" cy="109035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-785173" y="2385739"/>
                  <a:ext cx="1772991" cy="7904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Interpolate &amp; </a:t>
                  </a:r>
                </a:p>
                <a:p>
                  <a:pPr algn="ctr"/>
                  <a:r>
                    <a:rPr lang="en-US" sz="1400" dirty="0" smtClean="0"/>
                    <a:t>Multiply by 2</a:t>
                  </a:r>
                </a:p>
              </p:txBody>
            </p:sp>
          </p:grpSp>
        </p:grpSp>
        <p:cxnSp>
          <p:nvCxnSpPr>
            <p:cNvPr id="27" name="Straight Arrow Connector 26"/>
            <p:cNvCxnSpPr/>
            <p:nvPr/>
          </p:nvCxnSpPr>
          <p:spPr>
            <a:xfrm>
              <a:off x="265718" y="3584418"/>
              <a:ext cx="12831" cy="10903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>
            <a:off x="685800" y="636755"/>
            <a:ext cx="78486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5800" y="25054"/>
            <a:ext cx="5038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Smooth initial invertible mapping</a:t>
            </a:r>
            <a:endParaRPr lang="en-US" sz="36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7441" y="3447545"/>
            <a:ext cx="2975769" cy="609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7441" y="3011569"/>
            <a:ext cx="1843993" cy="267572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5845709" y="2945886"/>
            <a:ext cx="181416" cy="997647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401618" y="4297105"/>
            <a:ext cx="2233569" cy="2233365"/>
            <a:chOff x="6401618" y="4297105"/>
            <a:chExt cx="2233569" cy="223336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/>
            <a:srcRect l="12240" t="25227" r="51166" b="25985"/>
            <a:stretch/>
          </p:blipFill>
          <p:spPr>
            <a:xfrm>
              <a:off x="6401618" y="4297105"/>
              <a:ext cx="2233569" cy="223336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lum bright="70000" contrast="-70000"/>
            </a:blip>
            <a:stretch>
              <a:fillRect/>
            </a:stretch>
          </p:blipFill>
          <p:spPr>
            <a:xfrm>
              <a:off x="6499665" y="4382461"/>
              <a:ext cx="622488" cy="339911"/>
            </a:xfrm>
            <a:prstGeom prst="rect">
              <a:avLst/>
            </a:prstGeom>
          </p:spPr>
        </p:pic>
      </p:grpSp>
      <p:cxnSp>
        <p:nvCxnSpPr>
          <p:cNvPr id="13" name="Straight Connector 12"/>
          <p:cNvCxnSpPr/>
          <p:nvPr/>
        </p:nvCxnSpPr>
        <p:spPr>
          <a:xfrm>
            <a:off x="5281298" y="2858874"/>
            <a:ext cx="40315" cy="35305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71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858</Words>
  <Application>Microsoft Macintosh PowerPoint</Application>
  <PresentationFormat>On-screen Show (4:3)</PresentationFormat>
  <Paragraphs>164</Paragraphs>
  <Slides>21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Computational methods for modeling and quantifying shape information of biological forms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Symmetric, deformation based similarity measure for shape analysis</dc:title>
  <dc:creator>Soheil Kolouri</dc:creator>
  <cp:lastModifiedBy>Gustavo Rohde</cp:lastModifiedBy>
  <cp:revision>49</cp:revision>
  <dcterms:created xsi:type="dcterms:W3CDTF">2015-01-26T15:36:34Z</dcterms:created>
  <dcterms:modified xsi:type="dcterms:W3CDTF">2015-01-29T15:45:37Z</dcterms:modified>
</cp:coreProperties>
</file>