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9" r:id="rId2"/>
    <p:sldId id="393" r:id="rId3"/>
    <p:sldId id="400" r:id="rId4"/>
    <p:sldId id="390" r:id="rId5"/>
    <p:sldId id="326" r:id="rId6"/>
    <p:sldId id="345" r:id="rId7"/>
    <p:sldId id="399" r:id="rId8"/>
    <p:sldId id="394" r:id="rId9"/>
    <p:sldId id="401" r:id="rId10"/>
    <p:sldId id="402" r:id="rId11"/>
    <p:sldId id="403" r:id="rId12"/>
    <p:sldId id="404" r:id="rId13"/>
    <p:sldId id="386" r:id="rId14"/>
    <p:sldId id="385" r:id="rId15"/>
    <p:sldId id="3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D0D7-66D9-4CA5-9F29-7AC9F250F625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7A23E-DEE7-4244-83B0-8E9A5ED0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useful?</a:t>
            </a:r>
            <a:r>
              <a:rPr lang="en-US" baseline="0" dirty="0" smtClean="0"/>
              <a:t> Maybe as an opportunity highlight the concision of BNG?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28A20-6B2C-1547-932B-CB7062671F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4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8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F7A8-D47D-4E7B-9740-7ED16CC562A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B91C-28D3-4DDC-96D3-E0F628071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Extending the Weighted Ensemble methodology to simulations of cell-scale spatially resolved systems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Daniel M. Zuckerman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Department of Computational &amp; Systems Biology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University of Pittsburgh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Reaction network &amp; geometry → </a:t>
            </a:r>
            <a:r>
              <a:rPr lang="en-US" sz="4000" dirty="0" err="1" smtClean="0"/>
              <a:t>Mcell</a:t>
            </a:r>
            <a:r>
              <a:rPr lang="en-US" sz="4000" dirty="0" smtClean="0"/>
              <a:t>, controlled by WESTPA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36111" r="49701" b="2778"/>
          <a:stretch/>
        </p:blipFill>
        <p:spPr>
          <a:xfrm>
            <a:off x="228600" y="1806203"/>
            <a:ext cx="3913908" cy="438350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9" t="36111" r="11461" b="2778"/>
          <a:stretch/>
        </p:blipFill>
        <p:spPr bwMode="auto">
          <a:xfrm>
            <a:off x="5486400" y="1791417"/>
            <a:ext cx="3657600" cy="43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mcell.org/images/mc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8" y="2743200"/>
            <a:ext cx="1648692" cy="4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38200" y="3692856"/>
            <a:ext cx="762000" cy="914400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4056" y="2715904"/>
            <a:ext cx="228600" cy="421944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79008" y="4953000"/>
            <a:ext cx="228600" cy="421944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66308" y="2452048"/>
            <a:ext cx="1724892" cy="914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133600" y="6411913"/>
            <a:ext cx="701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[</a:t>
            </a:r>
            <a:r>
              <a:rPr lang="en-US" altLang="en-US" sz="1600" dirty="0" smtClean="0"/>
              <a:t>Donovan, Tapia, Sullivan, </a:t>
            </a:r>
            <a:r>
              <a:rPr lang="en-US" altLang="en-US" sz="1600" dirty="0" err="1" smtClean="0"/>
              <a:t>Faeder</a:t>
            </a:r>
            <a:r>
              <a:rPr lang="en-US" altLang="en-US" sz="1600" dirty="0" smtClean="0"/>
              <a:t>, Murphy, </a:t>
            </a:r>
            <a:r>
              <a:rPr lang="en-US" altLang="en-US" sz="1600" dirty="0" err="1" smtClean="0"/>
              <a:t>Dittrich</a:t>
            </a:r>
            <a:r>
              <a:rPr lang="en-US" altLang="en-US" sz="1600" dirty="0" smtClean="0"/>
              <a:t>, Zuckerman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in revision]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026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648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allows quantification of rare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3501"/>
            <a:ext cx="6189784" cy="5029200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t="21875" r="21877" b="21875"/>
          <a:stretch/>
        </p:blipFill>
        <p:spPr bwMode="auto">
          <a:xfrm>
            <a:off x="4800600" y="0"/>
            <a:ext cx="4218267" cy="316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33600" y="6519446"/>
            <a:ext cx="701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[</a:t>
            </a:r>
            <a:r>
              <a:rPr lang="en-US" altLang="en-US" sz="1600" dirty="0" smtClean="0"/>
              <a:t>Donovan, Tapia, Sullivan, </a:t>
            </a:r>
            <a:r>
              <a:rPr lang="en-US" altLang="en-US" sz="1600" dirty="0" err="1" smtClean="0"/>
              <a:t>Faeder</a:t>
            </a:r>
            <a:r>
              <a:rPr lang="en-US" altLang="en-US" sz="1600" dirty="0" smtClean="0"/>
              <a:t>, Murphy, </a:t>
            </a:r>
            <a:r>
              <a:rPr lang="en-US" altLang="en-US" sz="1600" dirty="0" err="1" smtClean="0"/>
              <a:t>Dittrich</a:t>
            </a:r>
            <a:r>
              <a:rPr lang="en-US" altLang="en-US" sz="1600" dirty="0" smtClean="0"/>
              <a:t>, Zuckerman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in revision]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16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“success” depends on observable and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7011435" cy="5013689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33600" y="6411913"/>
            <a:ext cx="701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[</a:t>
            </a:r>
            <a:r>
              <a:rPr lang="en-US" altLang="en-US" sz="1600" dirty="0" smtClean="0"/>
              <a:t>Donovan, Tapia, Sullivan, </a:t>
            </a:r>
            <a:r>
              <a:rPr lang="en-US" altLang="en-US" sz="1600" dirty="0" err="1" smtClean="0"/>
              <a:t>Faeder</a:t>
            </a:r>
            <a:r>
              <a:rPr lang="en-US" altLang="en-US" sz="1600" dirty="0" smtClean="0"/>
              <a:t>, Murphy, </a:t>
            </a:r>
            <a:r>
              <a:rPr lang="en-US" altLang="en-US" sz="1600" dirty="0" err="1" smtClean="0"/>
              <a:t>Dittrich</a:t>
            </a:r>
            <a:r>
              <a:rPr lang="en-US" altLang="en-US" sz="1600" dirty="0" smtClean="0"/>
              <a:t>, Zuckerman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in revision]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949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modeling: Frog 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Implemented in kinetic Monte Carlo package (</a:t>
            </a:r>
            <a:r>
              <a:rPr lang="en-US" dirty="0" err="1" smtClean="0"/>
              <a:t>MCell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Kinetically faithful MC based on diffusional paths and reaction rates</a:t>
            </a:r>
          </a:p>
          <a:p>
            <a:r>
              <a:rPr lang="en-US" dirty="0" smtClean="0"/>
              <a:t>Upon activation, mobile calcium ions (yellow) are released from voltage-gated channels (green) that must bind to </a:t>
            </a:r>
            <a:r>
              <a:rPr lang="en-US" dirty="0" err="1" smtClean="0"/>
              <a:t>synapototagmin</a:t>
            </a:r>
            <a:r>
              <a:rPr lang="en-US" dirty="0" smtClean="0"/>
              <a:t> sites on vesicles (blue).</a:t>
            </a:r>
          </a:p>
          <a:p>
            <a:r>
              <a:rPr lang="en-US" dirty="0" smtClean="0"/>
              <a:t>Vesicle release is triggered by sufficient binding to </a:t>
            </a:r>
            <a:r>
              <a:rPr lang="en-US" dirty="0" err="1"/>
              <a:t>synapototagmin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9" y="3656842"/>
            <a:ext cx="8901102" cy="2820158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33600" y="6411913"/>
            <a:ext cx="701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[</a:t>
            </a:r>
            <a:r>
              <a:rPr lang="en-US" altLang="en-US" sz="1600" dirty="0" smtClean="0"/>
              <a:t>Donovan, Tapia, Sullivan, </a:t>
            </a:r>
            <a:r>
              <a:rPr lang="en-US" altLang="en-US" sz="1600" dirty="0" err="1" smtClean="0"/>
              <a:t>Faeder</a:t>
            </a:r>
            <a:r>
              <a:rPr lang="en-US" altLang="en-US" sz="1600" dirty="0" smtClean="0"/>
              <a:t>, Murphy, </a:t>
            </a:r>
            <a:r>
              <a:rPr lang="en-US" altLang="en-US" sz="1600" dirty="0" err="1" smtClean="0"/>
              <a:t>Dittrich</a:t>
            </a:r>
            <a:r>
              <a:rPr lang="en-US" altLang="en-US" sz="1600" dirty="0" smtClean="0"/>
              <a:t>, Zuckerman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in revision]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8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NMJ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59" y="1020195"/>
            <a:ext cx="4472082" cy="3576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26702"/>
            <a:ext cx="4385826" cy="35453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109359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WE resolves rare events at low calcium concentrations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4561" y="2061477"/>
            <a:ext cx="4835339" cy="3878046"/>
            <a:chOff x="1984561" y="2061477"/>
            <a:chExt cx="4835339" cy="3878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4561" y="2061477"/>
              <a:ext cx="4835339" cy="387804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4267200" y="3429000"/>
              <a:ext cx="4572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4114800"/>
              <a:ext cx="4572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83858" y="6096000"/>
            <a:ext cx="4560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[</a:t>
            </a:r>
            <a:r>
              <a:rPr lang="en-US" altLang="en-US" sz="1600" dirty="0" smtClean="0"/>
              <a:t>Donovan, Tapia, Sullivan, </a:t>
            </a:r>
            <a:r>
              <a:rPr lang="en-US" altLang="en-US" sz="1600" dirty="0" err="1" smtClean="0"/>
              <a:t>Faeder</a:t>
            </a:r>
            <a:r>
              <a:rPr lang="en-US" altLang="en-US" sz="1600" dirty="0" smtClean="0"/>
              <a:t>, Murphy, </a:t>
            </a:r>
            <a:r>
              <a:rPr lang="en-US" altLang="en-US" sz="1600" dirty="0" err="1" smtClean="0"/>
              <a:t>Dittrich</a:t>
            </a:r>
            <a:r>
              <a:rPr lang="en-US" altLang="en-US" sz="1600" dirty="0" smtClean="0"/>
              <a:t>, Zuckerman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in revision]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76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Weighted Ensemble significantly advanced via </a:t>
            </a:r>
            <a:r>
              <a:rPr lang="en-US" dirty="0" err="1" smtClean="0"/>
              <a:t>MMBios</a:t>
            </a:r>
            <a:endParaRPr lang="en-US" dirty="0" smtClean="0"/>
          </a:p>
          <a:p>
            <a:r>
              <a:rPr lang="en-US" dirty="0" smtClean="0"/>
              <a:t>WE facilitated collaborations between all TR&amp;Ds</a:t>
            </a:r>
          </a:p>
          <a:p>
            <a:r>
              <a:rPr lang="en-US" dirty="0"/>
              <a:t>Application to cell-scale spatially resolved systems</a:t>
            </a:r>
          </a:p>
          <a:p>
            <a:pPr lvl="1"/>
            <a:r>
              <a:rPr lang="en-US" dirty="0"/>
              <a:t>Promising results with minimal optimization</a:t>
            </a:r>
          </a:p>
          <a:p>
            <a:r>
              <a:rPr lang="en-US" dirty="0"/>
              <a:t>Parallel and super-parallel performance</a:t>
            </a:r>
          </a:p>
          <a:p>
            <a:r>
              <a:rPr lang="en-US" dirty="0" smtClean="0"/>
              <a:t>Other advances (not discussed)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Unbiased non-Markovian kinetic analysis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Improvement of WESTPA software (helped lead to R01)</a:t>
            </a:r>
          </a:p>
          <a:p>
            <a:r>
              <a:rPr lang="en-US" dirty="0" smtClean="0"/>
              <a:t>Significant future work: Optimizing performance, workflows for cell-scale systems</a:t>
            </a:r>
          </a:p>
          <a:p>
            <a:endParaRPr lang="en-US" dirty="0"/>
          </a:p>
          <a:p>
            <a:r>
              <a:rPr lang="en-US" dirty="0" smtClean="0"/>
              <a:t>Support from NSF and NIH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61385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Long-term challenges for </a:t>
            </a:r>
            <a:r>
              <a:rPr lang="en-US" altLang="en-US" sz="3200" dirty="0" smtClean="0"/>
              <a:t>(stochastic) cell-scale </a:t>
            </a:r>
            <a:r>
              <a:rPr lang="en-US" altLang="en-US" sz="3200" dirty="0" smtClean="0"/>
              <a:t>simulations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8675" y="5873750"/>
            <a:ext cx="800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285875" y="1073151"/>
            <a:ext cx="7705725" cy="4489450"/>
          </a:xfrm>
          <a:custGeom>
            <a:avLst/>
            <a:gdLst>
              <a:gd name="connsiteX0" fmla="*/ 0 w 7356763"/>
              <a:gd name="connsiteY0" fmla="*/ 27709 h 4572000"/>
              <a:gd name="connsiteX1" fmla="*/ 13854 w 7356763"/>
              <a:gd name="connsiteY1" fmla="*/ 581890 h 4572000"/>
              <a:gd name="connsiteX2" fmla="*/ 6968836 w 7356763"/>
              <a:gd name="connsiteY2" fmla="*/ 4572000 h 4572000"/>
              <a:gd name="connsiteX3" fmla="*/ 7356763 w 7356763"/>
              <a:gd name="connsiteY3" fmla="*/ 4572000 h 4572000"/>
              <a:gd name="connsiteX4" fmla="*/ 7356763 w 7356763"/>
              <a:gd name="connsiteY4" fmla="*/ 0 h 4572000"/>
              <a:gd name="connsiteX0" fmla="*/ 0 w 7356763"/>
              <a:gd name="connsiteY0" fmla="*/ 27709 h 4572000"/>
              <a:gd name="connsiteX1" fmla="*/ 13854 w 7356763"/>
              <a:gd name="connsiteY1" fmla="*/ 581890 h 4572000"/>
              <a:gd name="connsiteX2" fmla="*/ 6968836 w 7356763"/>
              <a:gd name="connsiteY2" fmla="*/ 4572000 h 4572000"/>
              <a:gd name="connsiteX3" fmla="*/ 7356763 w 7356763"/>
              <a:gd name="connsiteY3" fmla="*/ 4572000 h 4572000"/>
              <a:gd name="connsiteX4" fmla="*/ 7356763 w 7356763"/>
              <a:gd name="connsiteY4" fmla="*/ 0 h 4572000"/>
              <a:gd name="connsiteX0" fmla="*/ 27710 w 7384473"/>
              <a:gd name="connsiteY0" fmla="*/ 27709 h 4572000"/>
              <a:gd name="connsiteX1" fmla="*/ 0 w 7384473"/>
              <a:gd name="connsiteY1" fmla="*/ 540326 h 4572000"/>
              <a:gd name="connsiteX2" fmla="*/ 6996546 w 7384473"/>
              <a:gd name="connsiteY2" fmla="*/ 4572000 h 4572000"/>
              <a:gd name="connsiteX3" fmla="*/ 7384473 w 7384473"/>
              <a:gd name="connsiteY3" fmla="*/ 4572000 h 4572000"/>
              <a:gd name="connsiteX4" fmla="*/ 7384473 w 7384473"/>
              <a:gd name="connsiteY4" fmla="*/ 0 h 4572000"/>
              <a:gd name="connsiteX0" fmla="*/ 0 w 7356763"/>
              <a:gd name="connsiteY0" fmla="*/ 27709 h 4572000"/>
              <a:gd name="connsiteX1" fmla="*/ 27709 w 7356763"/>
              <a:gd name="connsiteY1" fmla="*/ 568035 h 4572000"/>
              <a:gd name="connsiteX2" fmla="*/ 6968836 w 7356763"/>
              <a:gd name="connsiteY2" fmla="*/ 4572000 h 4572000"/>
              <a:gd name="connsiteX3" fmla="*/ 7356763 w 7356763"/>
              <a:gd name="connsiteY3" fmla="*/ 4572000 h 4572000"/>
              <a:gd name="connsiteX4" fmla="*/ 7356763 w 7356763"/>
              <a:gd name="connsiteY4" fmla="*/ 0 h 4572000"/>
              <a:gd name="connsiteX0" fmla="*/ 0 w 7356763"/>
              <a:gd name="connsiteY0" fmla="*/ 27709 h 4572000"/>
              <a:gd name="connsiteX1" fmla="*/ 13855 w 7356763"/>
              <a:gd name="connsiteY1" fmla="*/ 1039090 h 4572000"/>
              <a:gd name="connsiteX2" fmla="*/ 6968836 w 7356763"/>
              <a:gd name="connsiteY2" fmla="*/ 4572000 h 4572000"/>
              <a:gd name="connsiteX3" fmla="*/ 7356763 w 7356763"/>
              <a:gd name="connsiteY3" fmla="*/ 4572000 h 4572000"/>
              <a:gd name="connsiteX4" fmla="*/ 7356763 w 7356763"/>
              <a:gd name="connsiteY4" fmla="*/ 0 h 4572000"/>
              <a:gd name="connsiteX0" fmla="*/ 0 w 7356763"/>
              <a:gd name="connsiteY0" fmla="*/ 27709 h 4572000"/>
              <a:gd name="connsiteX1" fmla="*/ 13855 w 7356763"/>
              <a:gd name="connsiteY1" fmla="*/ 1039090 h 4572000"/>
              <a:gd name="connsiteX2" fmla="*/ 5444836 w 7356763"/>
              <a:gd name="connsiteY2" fmla="*/ 4558146 h 4572000"/>
              <a:gd name="connsiteX3" fmla="*/ 7356763 w 7356763"/>
              <a:gd name="connsiteY3" fmla="*/ 4572000 h 4572000"/>
              <a:gd name="connsiteX4" fmla="*/ 7356763 w 7356763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763" h="4572000">
                <a:moveTo>
                  <a:pt x="0" y="27709"/>
                </a:moveTo>
                <a:lnTo>
                  <a:pt x="13855" y="1039090"/>
                </a:lnTo>
                <a:lnTo>
                  <a:pt x="5444836" y="4558146"/>
                </a:lnTo>
                <a:lnTo>
                  <a:pt x="7356763" y="4572000"/>
                </a:lnTo>
                <a:lnTo>
                  <a:pt x="7356763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81075" y="1073150"/>
            <a:ext cx="0" cy="4953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914400" y="5873750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Small network</a:t>
            </a:r>
            <a:endParaRPr lang="en-US" altLang="en-US" sz="2400" dirty="0"/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 rot="-5400000">
            <a:off x="-173831" y="4871244"/>
            <a:ext cx="1855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Simple nodes</a:t>
            </a:r>
          </a:p>
        </p:txBody>
      </p:sp>
      <p:sp>
        <p:nvSpPr>
          <p:cNvPr id="45064" name="TextBox 8"/>
          <p:cNvSpPr txBox="1">
            <a:spLocks noChangeArrowheads="1"/>
          </p:cNvSpPr>
          <p:nvPr/>
        </p:nvSpPr>
        <p:spPr bwMode="auto">
          <a:xfrm rot="-5400000">
            <a:off x="190449" y="1399584"/>
            <a:ext cx="1127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Spatial</a:t>
            </a:r>
            <a:endParaRPr lang="en-US" altLang="en-US" sz="2400" dirty="0"/>
          </a:p>
        </p:txBody>
      </p:sp>
      <p:sp>
        <p:nvSpPr>
          <p:cNvPr id="45065" name="TextBox 9"/>
          <p:cNvSpPr txBox="1">
            <a:spLocks noChangeArrowheads="1"/>
          </p:cNvSpPr>
          <p:nvPr/>
        </p:nvSpPr>
        <p:spPr bwMode="auto">
          <a:xfrm rot="-1810286">
            <a:off x="2733675" y="2940050"/>
            <a:ext cx="3683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Increasing complexity</a:t>
            </a:r>
          </a:p>
        </p:txBody>
      </p:sp>
      <p:sp>
        <p:nvSpPr>
          <p:cNvPr id="45066" name="TextBox 10"/>
          <p:cNvSpPr txBox="1">
            <a:spLocks noChangeArrowheads="1"/>
          </p:cNvSpPr>
          <p:nvPr/>
        </p:nvSpPr>
        <p:spPr bwMode="auto">
          <a:xfrm>
            <a:off x="5857875" y="3246438"/>
            <a:ext cx="25908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Good sampling not possible</a:t>
            </a: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3714750" y="6257925"/>
            <a:ext cx="187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System size</a:t>
            </a:r>
          </a:p>
        </p:txBody>
      </p:sp>
      <p:sp>
        <p:nvSpPr>
          <p:cNvPr id="45068" name="TextBox 12"/>
          <p:cNvSpPr txBox="1">
            <a:spLocks noChangeArrowheads="1"/>
          </p:cNvSpPr>
          <p:nvPr/>
        </p:nvSpPr>
        <p:spPr bwMode="auto">
          <a:xfrm rot="-5400000">
            <a:off x="-1313656" y="3320256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Cell Model Resolution</a:t>
            </a:r>
          </a:p>
        </p:txBody>
      </p:sp>
      <p:sp>
        <p:nvSpPr>
          <p:cNvPr id="45069" name="TextBox 13"/>
          <p:cNvSpPr txBox="1">
            <a:spLocks noChangeArrowheads="1"/>
          </p:cNvSpPr>
          <p:nvPr/>
        </p:nvSpPr>
        <p:spPr bwMode="auto">
          <a:xfrm>
            <a:off x="3048000" y="5873750"/>
            <a:ext cx="3456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Organelle/large network</a:t>
            </a:r>
            <a:endParaRPr lang="en-US" altLang="en-US" sz="2400" dirty="0"/>
          </a:p>
        </p:txBody>
      </p:sp>
      <p:sp>
        <p:nvSpPr>
          <p:cNvPr id="45070" name="TextBox 14"/>
          <p:cNvSpPr txBox="1">
            <a:spLocks noChangeArrowheads="1"/>
          </p:cNvSpPr>
          <p:nvPr/>
        </p:nvSpPr>
        <p:spPr bwMode="auto">
          <a:xfrm>
            <a:off x="7004070" y="5876925"/>
            <a:ext cx="1606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Whole cell</a:t>
            </a:r>
            <a:endParaRPr lang="en-US" altLang="en-US" sz="2400" dirty="0"/>
          </a:p>
        </p:txBody>
      </p:sp>
      <p:sp>
        <p:nvSpPr>
          <p:cNvPr id="45071" name="TextBox 15"/>
          <p:cNvSpPr txBox="1">
            <a:spLocks noChangeArrowheads="1"/>
          </p:cNvSpPr>
          <p:nvPr/>
        </p:nvSpPr>
        <p:spPr bwMode="auto">
          <a:xfrm rot="-5400000">
            <a:off x="-34131" y="2957667"/>
            <a:ext cx="1576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Rule-based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38275" y="1839913"/>
            <a:ext cx="6208713" cy="36560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1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304800" y="192088"/>
            <a:ext cx="8631238" cy="4532312"/>
            <a:chOff x="304800" y="1143000"/>
            <a:chExt cx="8631072" cy="4532976"/>
          </a:xfrm>
        </p:grpSpPr>
        <p:pic>
          <p:nvPicPr>
            <p:cNvPr id="460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8631072" cy="355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TextBox 3"/>
            <p:cNvSpPr txBox="1">
              <a:spLocks noChangeArrowheads="1"/>
            </p:cNvSpPr>
            <p:nvPr/>
          </p:nvSpPr>
          <p:spPr bwMode="auto">
            <a:xfrm>
              <a:off x="609600" y="4752646"/>
              <a:ext cx="31085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Organism: human pathogen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Mycoplasma genitalium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[Cell, 2012]</a:t>
              </a:r>
            </a:p>
          </p:txBody>
        </p:sp>
      </p:grp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Complexity is here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9625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Weighted Ensemble</a:t>
            </a:r>
            <a:br>
              <a:rPr lang="en-US" dirty="0" smtClean="0"/>
            </a:br>
            <a:r>
              <a:rPr lang="en-US" sz="3100" dirty="0" smtClean="0"/>
              <a:t>[Huber &amp; Kim, 1996]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" y="1317009"/>
            <a:ext cx="7961194" cy="4229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1" y="579120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[Donovan, Sedgewick, </a:t>
            </a:r>
            <a:r>
              <a:rPr lang="en-US" dirty="0" err="1" smtClean="0"/>
              <a:t>Faeder</a:t>
            </a:r>
            <a:r>
              <a:rPr lang="en-US" dirty="0" smtClean="0"/>
              <a:t>, Zuckerman, J. Chem. </a:t>
            </a:r>
            <a:r>
              <a:rPr lang="en-US" dirty="0" err="1" smtClean="0"/>
              <a:t>Phys</a:t>
            </a:r>
            <a:r>
              <a:rPr lang="en-US" dirty="0" smtClean="0"/>
              <a:t>, 2013]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43400"/>
            <a:ext cx="3734818" cy="24440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1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 is a “meta method”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No software-specific parallelization required</a:t>
            </a:r>
          </a:p>
          <a:p>
            <a:r>
              <a:rPr lang="en-US" altLang="en-US" dirty="0" smtClean="0"/>
              <a:t>Scripting-level: </a:t>
            </a:r>
            <a:r>
              <a:rPr lang="en-US" altLang="en-US" dirty="0" smtClean="0">
                <a:solidFill>
                  <a:srgbClr val="0000CC"/>
                </a:solidFill>
              </a:rPr>
              <a:t>Requires only ability to start, stop, and re-start simulations</a:t>
            </a:r>
          </a:p>
          <a:p>
            <a:pPr lvl="1"/>
            <a:r>
              <a:rPr lang="en-US" altLang="en-US" dirty="0" smtClean="0"/>
              <a:t>Competing methods (e.g., Forward Flux Sampling) require difficult modifications to source code</a:t>
            </a:r>
          </a:p>
          <a:p>
            <a:r>
              <a:rPr lang="en-US" altLang="en-US" dirty="0" smtClean="0"/>
              <a:t>No biasing of trajectories</a:t>
            </a:r>
          </a:p>
          <a:p>
            <a:pPr lvl="1"/>
            <a:r>
              <a:rPr lang="en-US" altLang="en-US" dirty="0" smtClean="0"/>
              <a:t>Some competing methods (</a:t>
            </a:r>
            <a:r>
              <a:rPr lang="en-US" altLang="en-US" dirty="0" err="1" smtClean="0"/>
              <a:t>wSSA</a:t>
            </a:r>
            <a:r>
              <a:rPr lang="en-US" altLang="en-US" dirty="0" smtClean="0"/>
              <a:t>) require detailed bias optimization – difficult to scale to complex systems</a:t>
            </a:r>
          </a:p>
          <a:p>
            <a:r>
              <a:rPr lang="en-US" altLang="en-US" dirty="0"/>
              <a:t>WESTPA implementation (led by L. Chong, U. Pittsburgh Chemistry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Most extensible rare events software</a:t>
            </a:r>
            <a:endParaRPr lang="en-US" altLang="en-US" dirty="0"/>
          </a:p>
          <a:p>
            <a:r>
              <a:rPr lang="en-US" altLang="en-US" dirty="0" smtClean="0"/>
              <a:t>Implemented with </a:t>
            </a:r>
          </a:p>
          <a:p>
            <a:pPr lvl="1"/>
            <a:r>
              <a:rPr lang="en-US" altLang="en-US" dirty="0" smtClean="0"/>
              <a:t>AMBER, GROMACS, NAMD (molecular simulation)</a:t>
            </a:r>
          </a:p>
          <a:p>
            <a:pPr lvl="1"/>
            <a:r>
              <a:rPr lang="en-US" altLang="en-US" dirty="0" err="1" smtClean="0">
                <a:solidFill>
                  <a:srgbClr val="0000FF"/>
                </a:solidFill>
              </a:rPr>
              <a:t>BioNetGen</a:t>
            </a:r>
            <a:r>
              <a:rPr lang="en-US" altLang="en-US" dirty="0" smtClean="0">
                <a:solidFill>
                  <a:srgbClr val="0000FF"/>
                </a:solidFill>
              </a:rPr>
              <a:t>, </a:t>
            </a:r>
            <a:r>
              <a:rPr lang="en-US" altLang="en-US" dirty="0" err="1" smtClean="0">
                <a:solidFill>
                  <a:srgbClr val="0000FF"/>
                </a:solidFill>
              </a:rPr>
              <a:t>MCell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(systems biology/cell scale)</a:t>
            </a:r>
          </a:p>
        </p:txBody>
      </p:sp>
    </p:spTree>
    <p:extLst>
      <p:ext uri="{BB962C8B-B14F-4D97-AF65-F5344CB8AC3E}">
        <p14:creationId xmlns:p14="http://schemas.microsoft.com/office/powerpoint/2010/main" val="32535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Super-Parallelism</a:t>
            </a:r>
          </a:p>
        </p:txBody>
      </p:sp>
      <p:pic>
        <p:nvPicPr>
          <p:cNvPr id="389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514475"/>
            <a:ext cx="4762500" cy="4657725"/>
          </a:xfrm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107281" y="6091900"/>
            <a:ext cx="692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Schematic of time for estimating observables to targeted precision</a:t>
            </a:r>
            <a:endParaRPr lang="en-US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868144"/>
            <a:ext cx="257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a.k.a. Super-linear </a:t>
            </a:r>
            <a:r>
              <a:rPr lang="en-US" altLang="en-US" dirty="0" smtClean="0"/>
              <a:t>scaling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4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Advances &amp;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0" y="990600"/>
            <a:ext cx="9144000" cy="5715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Advances (selected)</a:t>
            </a:r>
          </a:p>
          <a:p>
            <a:pPr lvl="1"/>
            <a:r>
              <a:rPr lang="en-US" sz="2400" dirty="0" smtClean="0"/>
              <a:t>Exactness demonstrated, Markovian/non-Markovian [Zuckerman &amp; co, 2010]</a:t>
            </a:r>
          </a:p>
          <a:p>
            <a:pPr lvl="1"/>
            <a:r>
              <a:rPr lang="en-US" sz="2400" dirty="0" smtClean="0"/>
              <a:t>Extension to steady-states [Zuckerman &amp; co, 2010]</a:t>
            </a:r>
          </a:p>
          <a:p>
            <a:pPr lvl="1"/>
            <a:r>
              <a:rPr lang="en-US" sz="2400" dirty="0">
                <a:solidFill>
                  <a:srgbClr val="0000CC"/>
                </a:solidFill>
              </a:rPr>
              <a:t>Extension to non-spatial signaling [Zuckerman, </a:t>
            </a:r>
            <a:r>
              <a:rPr lang="en-US" sz="2400" dirty="0" err="1">
                <a:solidFill>
                  <a:srgbClr val="0000CC"/>
                </a:solidFill>
              </a:rPr>
              <a:t>Faeder</a:t>
            </a:r>
            <a:r>
              <a:rPr lang="en-US" sz="2400" dirty="0">
                <a:solidFill>
                  <a:srgbClr val="0000CC"/>
                </a:solidFill>
              </a:rPr>
              <a:t> &amp; co, 2013, </a:t>
            </a:r>
            <a:r>
              <a:rPr lang="en-US" sz="2400" dirty="0">
                <a:solidFill>
                  <a:srgbClr val="FF0000"/>
                </a:solidFill>
              </a:rPr>
              <a:t>TR&amp;D1, 2</a:t>
            </a:r>
            <a:r>
              <a:rPr lang="en-US" sz="2400" dirty="0">
                <a:solidFill>
                  <a:srgbClr val="0000CC"/>
                </a:solidFill>
              </a:rPr>
              <a:t>]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</a:rPr>
              <a:t>Simultaneous </a:t>
            </a:r>
            <a:r>
              <a:rPr lang="en-US" sz="2400" dirty="0" err="1" smtClean="0">
                <a:solidFill>
                  <a:srgbClr val="0000CC"/>
                </a:solidFill>
              </a:rPr>
              <a:t>equil</a:t>
            </a:r>
            <a:r>
              <a:rPr lang="en-US" sz="2400" dirty="0" smtClean="0">
                <a:solidFill>
                  <a:srgbClr val="0000CC"/>
                </a:solidFill>
              </a:rPr>
              <a:t>. and non-</a:t>
            </a:r>
            <a:r>
              <a:rPr lang="en-US" sz="2400" dirty="0" err="1" smtClean="0">
                <a:solidFill>
                  <a:srgbClr val="0000CC"/>
                </a:solidFill>
              </a:rPr>
              <a:t>equil</a:t>
            </a:r>
            <a:r>
              <a:rPr lang="en-US" sz="2400" dirty="0" smtClean="0">
                <a:solidFill>
                  <a:srgbClr val="0000CC"/>
                </a:solidFill>
              </a:rPr>
              <a:t> [Zuckerman &amp; co, 2014, </a:t>
            </a:r>
            <a:r>
              <a:rPr lang="en-US" sz="2400" dirty="0" smtClean="0">
                <a:solidFill>
                  <a:srgbClr val="FF0000"/>
                </a:solidFill>
              </a:rPr>
              <a:t>TR&amp;D1</a:t>
            </a:r>
            <a:r>
              <a:rPr lang="en-US" sz="2400" dirty="0" smtClean="0">
                <a:solidFill>
                  <a:srgbClr val="0000CC"/>
                </a:solidFill>
              </a:rPr>
              <a:t>]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</a:rPr>
              <a:t>Extensible WESTPA software [Zuckerman &amp; co, 2015, </a:t>
            </a:r>
            <a:r>
              <a:rPr lang="en-US" sz="2400" dirty="0">
                <a:solidFill>
                  <a:srgbClr val="FF0000"/>
                </a:solidFill>
              </a:rPr>
              <a:t>TR&amp;D1</a:t>
            </a:r>
            <a:r>
              <a:rPr lang="en-US" sz="2400" dirty="0">
                <a:solidFill>
                  <a:srgbClr val="0000CC"/>
                </a:solidFill>
              </a:rPr>
              <a:t>]</a:t>
            </a:r>
            <a:endParaRPr lang="en-US" sz="2400" dirty="0" smtClean="0">
              <a:solidFill>
                <a:srgbClr val="0000CC"/>
              </a:solidFill>
            </a:endParaRPr>
          </a:p>
          <a:p>
            <a:pPr lvl="1"/>
            <a:r>
              <a:rPr lang="en-US" sz="2400" dirty="0" smtClean="0">
                <a:solidFill>
                  <a:srgbClr val="0000CC"/>
                </a:solidFill>
              </a:rPr>
              <a:t>Extension to spatial cell-scale [Zuckerman, </a:t>
            </a:r>
            <a:r>
              <a:rPr lang="en-US" sz="2400" dirty="0" err="1" smtClean="0">
                <a:solidFill>
                  <a:srgbClr val="0000CC"/>
                </a:solidFill>
              </a:rPr>
              <a:t>Faeder</a:t>
            </a:r>
            <a:r>
              <a:rPr lang="en-US" sz="2400" dirty="0" smtClean="0">
                <a:solidFill>
                  <a:srgbClr val="0000CC"/>
                </a:solidFill>
              </a:rPr>
              <a:t>, Murphy &amp; co, under review, </a:t>
            </a:r>
            <a:r>
              <a:rPr lang="en-US" sz="2400" dirty="0">
                <a:solidFill>
                  <a:srgbClr val="FF0000"/>
                </a:solidFill>
              </a:rPr>
              <a:t>TR&amp;D1, </a:t>
            </a:r>
            <a:r>
              <a:rPr lang="en-US" sz="2400" dirty="0" smtClean="0">
                <a:solidFill>
                  <a:srgbClr val="FF0000"/>
                </a:solidFill>
              </a:rPr>
              <a:t>2, 3</a:t>
            </a:r>
            <a:r>
              <a:rPr lang="en-US" sz="2400" dirty="0" smtClean="0">
                <a:solidFill>
                  <a:srgbClr val="0000CC"/>
                </a:solidFill>
              </a:rPr>
              <a:t>]</a:t>
            </a:r>
          </a:p>
          <a:p>
            <a:r>
              <a:rPr lang="en-US" sz="2800" dirty="0" smtClean="0"/>
              <a:t>Limitations</a:t>
            </a:r>
          </a:p>
          <a:p>
            <a:pPr lvl="1"/>
            <a:r>
              <a:rPr lang="en-US" sz="2400" dirty="0" smtClean="0"/>
              <a:t>Trajectory correlations (Error </a:t>
            </a:r>
            <a:r>
              <a:rPr lang="en-US" sz="2400" dirty="0"/>
              <a:t>analysis must account for </a:t>
            </a:r>
            <a:r>
              <a:rPr lang="en-US" sz="2400" dirty="0" smtClean="0"/>
              <a:t>it)</a:t>
            </a:r>
            <a:endParaRPr lang="en-US" sz="2400" dirty="0"/>
          </a:p>
          <a:p>
            <a:pPr lvl="1"/>
            <a:r>
              <a:rPr lang="en-US" sz="2400" dirty="0" smtClean="0"/>
              <a:t>Bins </a:t>
            </a:r>
            <a:r>
              <a:rPr lang="en-US" sz="2400" dirty="0"/>
              <a:t>must sub-divide all </a:t>
            </a:r>
            <a:r>
              <a:rPr lang="en-US" sz="2400" u="sng" dirty="0"/>
              <a:t>independent</a:t>
            </a:r>
            <a:r>
              <a:rPr lang="en-US" sz="2400" dirty="0"/>
              <a:t> slow </a:t>
            </a:r>
            <a:r>
              <a:rPr lang="en-US" sz="2400" dirty="0" smtClean="0"/>
              <a:t>coordinates</a:t>
            </a:r>
          </a:p>
          <a:p>
            <a:pPr lvl="1"/>
            <a:r>
              <a:rPr lang="en-US" sz="2400" dirty="0" smtClean="0"/>
              <a:t>Cell-scale systems: More to learn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applied to non-spatial signaling </a:t>
            </a:r>
            <a:br>
              <a:rPr lang="en-US" dirty="0" smtClean="0"/>
            </a:br>
            <a:r>
              <a:rPr lang="en-US" sz="3100" dirty="0" smtClean="0"/>
              <a:t>via the </a:t>
            </a:r>
            <a:r>
              <a:rPr lang="en-US" sz="3100" dirty="0"/>
              <a:t>high affinity receptor for </a:t>
            </a:r>
            <a:r>
              <a:rPr lang="en-US" sz="3100" dirty="0" err="1"/>
              <a:t>IgE</a:t>
            </a:r>
            <a:r>
              <a:rPr lang="en-US" sz="3100" dirty="0"/>
              <a:t> (</a:t>
            </a:r>
            <a:r>
              <a:rPr lang="en-US" sz="3100" dirty="0" err="1"/>
              <a:t>FcεRI</a:t>
            </a:r>
            <a:r>
              <a:rPr lang="en-US" sz="3100" dirty="0" smtClean="0"/>
              <a:t>) - </a:t>
            </a:r>
            <a:r>
              <a:rPr lang="en-US" sz="3100" dirty="0" err="1" smtClean="0"/>
              <a:t>BioNetGen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32507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354 species, 3680 reactions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73" y="1371600"/>
            <a:ext cx="8245475" cy="18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95029"/>
            <a:ext cx="4983990" cy="32050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372290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[Donovan, Sedgewick, </a:t>
            </a:r>
            <a:r>
              <a:rPr lang="en-US" dirty="0" err="1" smtClean="0"/>
              <a:t>Faeder</a:t>
            </a:r>
            <a:r>
              <a:rPr lang="en-US" dirty="0" smtClean="0"/>
              <a:t>, Zuckerman, J. Chem. </a:t>
            </a:r>
            <a:r>
              <a:rPr lang="en-US" dirty="0" err="1" smtClean="0"/>
              <a:t>Phys</a:t>
            </a:r>
            <a:r>
              <a:rPr lang="en-US" dirty="0" smtClean="0"/>
              <a:t>, 2013]</a:t>
            </a:r>
            <a:endParaRPr lang="en-US" dirty="0"/>
          </a:p>
        </p:txBody>
      </p:sp>
      <p:pic>
        <p:nvPicPr>
          <p:cNvPr id="9" name="Picture 4" descr="C:\Users\dmz\Documents\My Box Files\website\images\r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4901487"/>
            <a:ext cx="1811337" cy="181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Biochemical reactions embedded in realistic cellular geometry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7" t="21875" r="21877" b="21875"/>
          <a:stretch/>
        </p:blipFill>
        <p:spPr>
          <a:xfrm>
            <a:off x="990600" y="1276350"/>
            <a:ext cx="6172200" cy="4629150"/>
          </a:xfr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33600" y="6411913"/>
            <a:ext cx="701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[</a:t>
            </a:r>
            <a:r>
              <a:rPr lang="en-US" altLang="en-US" sz="1600" dirty="0" smtClean="0"/>
              <a:t>Donovan, Tapia, Sullivan, </a:t>
            </a:r>
            <a:r>
              <a:rPr lang="en-US" altLang="en-US" sz="1600" dirty="0" err="1" smtClean="0"/>
              <a:t>Faeder</a:t>
            </a:r>
            <a:r>
              <a:rPr lang="en-US" altLang="en-US" sz="1600" dirty="0" smtClean="0"/>
              <a:t>, Murphy, </a:t>
            </a:r>
            <a:r>
              <a:rPr lang="en-US" altLang="en-US" sz="1600" dirty="0" err="1" smtClean="0"/>
              <a:t>Dittrich</a:t>
            </a:r>
            <a:r>
              <a:rPr lang="en-US" altLang="en-US" sz="1600" dirty="0" smtClean="0"/>
              <a:t>, Zuckerman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in revision]</a:t>
            </a:r>
            <a:endParaRPr lang="en-US" alt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33800" y="1276350"/>
            <a:ext cx="5011786" cy="3012435"/>
            <a:chOff x="3733800" y="1276350"/>
            <a:chExt cx="5011786" cy="30124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28853" r="16666" b="17045"/>
            <a:stretch/>
          </p:blipFill>
          <p:spPr>
            <a:xfrm>
              <a:off x="3733800" y="1276350"/>
              <a:ext cx="5011786" cy="30124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010400" y="3048000"/>
              <a:ext cx="17351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From</a:t>
              </a:r>
            </a:p>
            <a:p>
              <a:pPr algn="r"/>
              <a:r>
                <a:rPr lang="en-US" sz="1600" dirty="0" err="1" smtClean="0"/>
                <a:t>CellOrganizer</a:t>
              </a:r>
              <a:r>
                <a:rPr lang="en-US" sz="1600" dirty="0" smtClean="0"/>
                <a:t> software [R Murphy]</a:t>
              </a:r>
              <a:endParaRPr lang="en-US" sz="16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54093" y="4795198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</a:t>
            </a:r>
          </a:p>
          <a:p>
            <a:r>
              <a:rPr lang="en-US" dirty="0" err="1" smtClean="0"/>
              <a:t>BioNetGen</a:t>
            </a:r>
            <a:r>
              <a:rPr lang="en-US" dirty="0" smtClean="0"/>
              <a:t> software [J </a:t>
            </a:r>
            <a:r>
              <a:rPr lang="en-US" dirty="0" err="1" smtClean="0"/>
              <a:t>Faeder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10" name="Picture 4" descr="C:\Users\dmz\Documents\My Box Files\website\images\r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156" y="5361757"/>
            <a:ext cx="1420043" cy="142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650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Extending the Weighted Ensemble methodology to simulations of cell-scale spatially resolved systems</vt:lpstr>
      <vt:lpstr>Long-term challenges for (stochastic) cell-scale simulations</vt:lpstr>
      <vt:lpstr>Complexity is here</vt:lpstr>
      <vt:lpstr>Basic Weighted Ensemble [Huber &amp; Kim, 1996]</vt:lpstr>
      <vt:lpstr>WE is a “meta method”</vt:lpstr>
      <vt:lpstr>Super-Parallelism</vt:lpstr>
      <vt:lpstr>WE Advances &amp; Limitations</vt:lpstr>
      <vt:lpstr>WE applied to non-spatial signaling  via the high affinity receptor for IgE (FcεRI) - BioNetGen</vt:lpstr>
      <vt:lpstr>Biochemical reactions embedded in realistic cellular geometry</vt:lpstr>
      <vt:lpstr>Reaction network &amp; geometry → Mcell, controlled by WESTPA</vt:lpstr>
      <vt:lpstr>WE allows quantification of rare events</vt:lpstr>
      <vt:lpstr>WE “success” depends on observable and setup</vt:lpstr>
      <vt:lpstr>Spatial modeling: Frog neuromuscular junction</vt:lpstr>
      <vt:lpstr>NMJ Results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biology you should have learned in a physical science class</dc:title>
  <dc:creator>dmz</dc:creator>
  <cp:lastModifiedBy>dmz</cp:lastModifiedBy>
  <cp:revision>166</cp:revision>
  <dcterms:created xsi:type="dcterms:W3CDTF">2014-07-23T20:13:30Z</dcterms:created>
  <dcterms:modified xsi:type="dcterms:W3CDTF">2015-09-09T18:24:00Z</dcterms:modified>
</cp:coreProperties>
</file>