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6" r:id="rId2"/>
    <p:sldId id="277" r:id="rId3"/>
    <p:sldId id="285" r:id="rId4"/>
    <p:sldId id="262" r:id="rId5"/>
    <p:sldId id="287" r:id="rId6"/>
    <p:sldId id="290" r:id="rId7"/>
    <p:sldId id="289" r:id="rId8"/>
    <p:sldId id="268" r:id="rId9"/>
    <p:sldId id="269" r:id="rId10"/>
    <p:sldId id="270" r:id="rId11"/>
    <p:sldId id="271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00"/>
    <a:srgbClr val="CC0099"/>
    <a:srgbClr val="663300"/>
    <a:srgbClr val="800080"/>
    <a:srgbClr val="00CCFF"/>
    <a:srgbClr val="FF33CC"/>
    <a:srgbClr val="FF66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4660"/>
  </p:normalViewPr>
  <p:slideViewPr>
    <p:cSldViewPr>
      <p:cViewPr>
        <p:scale>
          <a:sx n="100" d="100"/>
          <a:sy n="100" d="100"/>
        </p:scale>
        <p:origin x="-234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B8954-00D7-4A9B-B66F-8C38479EF71A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E662C-5621-4565-B1C5-56BFCD77B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02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performed more than 50 ns MD simulations</a:t>
            </a:r>
            <a:r>
              <a:rPr lang="en-US" baseline="0" dirty="0" smtClean="0"/>
              <a:t> of G-protein binding to </a:t>
            </a:r>
            <a:r>
              <a:rPr lang="en-US" baseline="0" dirty="0" err="1" smtClean="0"/>
              <a:t>hDAT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C4218-B948-41A6-934E-8443EE2156C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84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majority interfacial</a:t>
            </a:r>
            <a:r>
              <a:rPr lang="en-US" baseline="0" dirty="0" smtClean="0"/>
              <a:t> interactions are hydrophobic interactions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C4218-B948-41A6-934E-8443EE2156C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87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salt-bridges</a:t>
            </a:r>
            <a:r>
              <a:rPr lang="en-US" baseline="0" dirty="0" smtClean="0"/>
              <a:t> may be involved to contribute the interfacial interactions.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C4218-B948-41A6-934E-8443EE2156C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7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8323-C89E-4B86-973A-4122D834643E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0A55-3E03-4D97-9DCB-512144066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38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8323-C89E-4B86-973A-4122D834643E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0A55-3E03-4D97-9DCB-512144066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4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8323-C89E-4B86-973A-4122D834643E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0A55-3E03-4D97-9DCB-512144066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8323-C89E-4B86-973A-4122D834643E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0A55-3E03-4D97-9DCB-512144066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13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8323-C89E-4B86-973A-4122D834643E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0A55-3E03-4D97-9DCB-512144066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8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8323-C89E-4B86-973A-4122D834643E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0A55-3E03-4D97-9DCB-512144066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3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8323-C89E-4B86-973A-4122D834643E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0A55-3E03-4D97-9DCB-512144066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36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8323-C89E-4B86-973A-4122D834643E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0A55-3E03-4D97-9DCB-512144066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91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8323-C89E-4B86-973A-4122D834643E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0A55-3E03-4D97-9DCB-512144066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37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8323-C89E-4B86-973A-4122D834643E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0A55-3E03-4D97-9DCB-512144066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0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8323-C89E-4B86-973A-4122D834643E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0A55-3E03-4D97-9DCB-512144066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8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48323-C89E-4B86-973A-4122D834643E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E0A55-3E03-4D97-9DCB-512144066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5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3399FF"/>
                </a:solidFill>
              </a:rPr>
              <a:t>Associations of </a:t>
            </a:r>
            <a:r>
              <a:rPr lang="en-US" sz="5400" b="1" dirty="0" err="1" smtClean="0">
                <a:solidFill>
                  <a:srgbClr val="3399FF"/>
                </a:solidFill>
              </a:rPr>
              <a:t>hDAT</a:t>
            </a:r>
            <a:r>
              <a:rPr lang="en-US" sz="5400" b="1" dirty="0" smtClean="0">
                <a:solidFill>
                  <a:srgbClr val="3399FF"/>
                </a:solidFill>
              </a:rPr>
              <a:t> with substrate proteins</a:t>
            </a:r>
            <a:endParaRPr lang="en-US" sz="5400" b="1" dirty="0">
              <a:solidFill>
                <a:srgbClr val="3399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/>
          <a:p>
            <a:r>
              <a:rPr lang="en-US" dirty="0" smtClean="0"/>
              <a:t>Mary H. Cheng</a:t>
            </a:r>
          </a:p>
          <a:p>
            <a:r>
              <a:rPr lang="en-US" dirty="0" err="1" smtClean="0"/>
              <a:t>Bahar</a:t>
            </a:r>
            <a:r>
              <a:rPr lang="en-US" dirty="0" smtClean="0"/>
              <a:t> Lab</a:t>
            </a:r>
          </a:p>
          <a:p>
            <a:r>
              <a:rPr lang="en-US" dirty="0" smtClean="0"/>
              <a:t>Feb 26 2015</a:t>
            </a:r>
          </a:p>
        </p:txBody>
      </p:sp>
    </p:spTree>
    <p:extLst>
      <p:ext uri="{BB962C8B-B14F-4D97-AF65-F5344CB8AC3E}">
        <p14:creationId xmlns:p14="http://schemas.microsoft.com/office/powerpoint/2010/main" val="66004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28" y="228600"/>
            <a:ext cx="8229600" cy="71596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Interfacial salt-bridging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1385849"/>
            <a:ext cx="4023360" cy="52131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4400" y="2238101"/>
            <a:ext cx="418928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Two interfacial salt bridges:</a:t>
            </a:r>
          </a:p>
          <a:p>
            <a:endParaRPr lang="en-US" sz="2800" dirty="0" smtClean="0"/>
          </a:p>
          <a:p>
            <a:r>
              <a:rPr lang="en-US" sz="2800" dirty="0" smtClean="0"/>
              <a:t>(1) DAT-R588  and GB-D228</a:t>
            </a:r>
          </a:p>
          <a:p>
            <a:r>
              <a:rPr lang="en-US" sz="2800" dirty="0" smtClean="0"/>
              <a:t>(2) DAT-R610 and GB-D163</a:t>
            </a:r>
          </a:p>
          <a:p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51411" y="6229643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GB-D228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85011" y="5379476"/>
            <a:ext cx="1111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DAT-R610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9561" y="5774134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GB-D163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65068" y="4955581"/>
            <a:ext cx="914400" cy="1643394"/>
          </a:xfrm>
          <a:prstGeom prst="ellipse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20404444">
            <a:off x="2406374" y="4955581"/>
            <a:ext cx="914400" cy="1643394"/>
          </a:xfrm>
          <a:prstGeom prst="ellipse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8639" y="5531876"/>
            <a:ext cx="1111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DAT-R588</a:t>
            </a:r>
            <a:endParaRPr 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3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06" y="304800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 suggested mutations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6006" y="1617284"/>
            <a:ext cx="4249261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 protein may interact with </a:t>
            </a:r>
            <a:r>
              <a:rPr lang="en-US" dirty="0" err="1" smtClean="0"/>
              <a:t>hDAT</a:t>
            </a:r>
            <a:r>
              <a:rPr lang="en-US" dirty="0" smtClean="0"/>
              <a:t> monomer</a:t>
            </a:r>
          </a:p>
          <a:p>
            <a:pPr lvl="1"/>
            <a:r>
              <a:rPr lang="en-US" dirty="0" smtClean="0"/>
              <a:t>C-terminus including F587 R588 L591 A592 A594  R610</a:t>
            </a:r>
          </a:p>
          <a:p>
            <a:pPr lvl="1"/>
            <a:r>
              <a:rPr lang="en-US" dirty="0" smtClean="0"/>
              <a:t>TM10 (W497 F498 G500 Q503), TM11 (L526 K525)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32646" y="1286820"/>
            <a:ext cx="4023360" cy="5213126"/>
            <a:chOff x="1741388" y="685800"/>
            <a:chExt cx="4572000" cy="592400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388" y="685800"/>
              <a:ext cx="4572000" cy="592400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592703" y="3701534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L526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24399" y="4234543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K525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98509" y="3638788"/>
              <a:ext cx="745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W497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52554" y="3701534"/>
              <a:ext cx="641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F498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22072" y="4798253"/>
              <a:ext cx="694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Q503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40031" y="5410200"/>
              <a:ext cx="665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R610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75007" y="6019800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T613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57563" y="3988135"/>
              <a:ext cx="5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I137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95757" y="5133363"/>
              <a:ext cx="5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I595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99822" y="5328915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A592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09693" y="5594866"/>
              <a:ext cx="665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R588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24793" y="4966948"/>
              <a:ext cx="641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F587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81200" y="4409718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L591</a:t>
              </a:r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98200" y="4172801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A594</a:t>
              </a:r>
              <a:endParaRPr 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33857" y="4761684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G500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71217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G-protein is able to bind near the C-terminal of </a:t>
            </a:r>
            <a:r>
              <a:rPr lang="en-US" dirty="0" err="1" smtClean="0"/>
              <a:t>hDAT</a:t>
            </a:r>
            <a:endParaRPr lang="en-US" dirty="0" smtClean="0"/>
          </a:p>
          <a:p>
            <a:r>
              <a:rPr lang="en-US" dirty="0" smtClean="0"/>
              <a:t>The binding of G-protein affects </a:t>
            </a:r>
            <a:r>
              <a:rPr lang="en-US" dirty="0" err="1" smtClean="0"/>
              <a:t>hDAT</a:t>
            </a:r>
            <a:r>
              <a:rPr lang="en-US" dirty="0" smtClean="0"/>
              <a:t> function not only locally through hydrophobic and/or salt-bridging interactions, but also globally effects the </a:t>
            </a:r>
            <a:r>
              <a:rPr lang="en-US" dirty="0" err="1" smtClean="0"/>
              <a:t>hDAT</a:t>
            </a:r>
            <a:r>
              <a:rPr lang="en-US" dirty="0" smtClean="0"/>
              <a:t> dynamics.  </a:t>
            </a:r>
          </a:p>
          <a:p>
            <a:r>
              <a:rPr lang="en-US" dirty="0" smtClean="0"/>
              <a:t>Particularly, G-protein induces outward expansion of TM11 </a:t>
            </a:r>
            <a:r>
              <a:rPr lang="en-US" dirty="0"/>
              <a:t>and </a:t>
            </a:r>
            <a:r>
              <a:rPr lang="en-US" dirty="0" smtClean="0"/>
              <a:t>TM2, which may result in continuous water channel running from EC to IC.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52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Associations of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hDAT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2296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Oligomerization</a:t>
            </a:r>
            <a:r>
              <a:rPr lang="en-US" dirty="0" smtClean="0"/>
              <a:t> of </a:t>
            </a:r>
            <a:r>
              <a:rPr lang="en-US" dirty="0" err="1" smtClean="0"/>
              <a:t>hDAT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MD simulations of </a:t>
            </a:r>
            <a:r>
              <a:rPr lang="en-US" dirty="0" err="1" smtClean="0"/>
              <a:t>hDAT</a:t>
            </a:r>
            <a:r>
              <a:rPr lang="en-US" dirty="0" smtClean="0"/>
              <a:t> dimer in outward-facing and inward-facing states </a:t>
            </a:r>
          </a:p>
          <a:p>
            <a:r>
              <a:rPr lang="en-US" dirty="0" smtClean="0"/>
              <a:t> G-</a:t>
            </a:r>
            <a:r>
              <a:rPr lang="en-US" dirty="0" smtClean="0">
                <a:sym typeface="Symbol"/>
              </a:rPr>
              <a:t> binding to </a:t>
            </a:r>
            <a:r>
              <a:rPr lang="en-US" dirty="0" err="1" smtClean="0">
                <a:sym typeface="Symbol"/>
              </a:rPr>
              <a:t>hDAT</a:t>
            </a:r>
            <a:r>
              <a:rPr lang="en-US" dirty="0" smtClean="0">
                <a:sym typeface="Symbol"/>
              </a:rPr>
              <a:t> (Torres lab)</a:t>
            </a:r>
          </a:p>
          <a:p>
            <a:pPr lvl="1"/>
            <a:r>
              <a:rPr lang="en-US" dirty="0" smtClean="0">
                <a:sym typeface="Symbol"/>
              </a:rPr>
              <a:t>MD simulations of G protein with </a:t>
            </a:r>
            <a:r>
              <a:rPr lang="en-US" dirty="0" err="1" smtClean="0">
                <a:sym typeface="Symbol"/>
              </a:rPr>
              <a:t>hDATs</a:t>
            </a:r>
            <a:r>
              <a:rPr lang="en-US" dirty="0" smtClean="0">
                <a:sym typeface="Symbol"/>
              </a:rPr>
              <a:t> </a:t>
            </a:r>
            <a:endParaRPr lang="en-US" dirty="0" smtClean="0"/>
          </a:p>
          <a:p>
            <a:pPr lvl="1"/>
            <a:r>
              <a:rPr lang="en-US" dirty="0" smtClean="0"/>
              <a:t>Exploring substrate efflux path</a:t>
            </a:r>
          </a:p>
          <a:p>
            <a:r>
              <a:rPr lang="en-US" dirty="0" smtClean="0"/>
              <a:t>Drug modulation of </a:t>
            </a:r>
            <a:r>
              <a:rPr lang="en-US" dirty="0" err="1" smtClean="0"/>
              <a:t>hDAT</a:t>
            </a:r>
            <a:r>
              <a:rPr lang="en-US" dirty="0" smtClean="0"/>
              <a:t> (</a:t>
            </a:r>
            <a:r>
              <a:rPr lang="en-US" dirty="0" err="1" smtClean="0"/>
              <a:t>Sorkin</a:t>
            </a:r>
            <a:r>
              <a:rPr lang="en-US" dirty="0" smtClean="0"/>
              <a:t> lab)</a:t>
            </a:r>
          </a:p>
          <a:p>
            <a:pPr lvl="1"/>
            <a:r>
              <a:rPr lang="en-US" dirty="0" smtClean="0"/>
              <a:t>by AMPH cocaine and </a:t>
            </a:r>
            <a:r>
              <a:rPr lang="en-US" dirty="0" err="1" smtClean="0"/>
              <a:t>orphenadrine</a:t>
            </a:r>
            <a:r>
              <a:rPr lang="en-US" dirty="0" smtClean="0"/>
              <a:t> (joint manuscript with </a:t>
            </a:r>
            <a:r>
              <a:rPr lang="en-US" dirty="0" err="1" smtClean="0"/>
              <a:t>Sorkin</a:t>
            </a:r>
            <a:r>
              <a:rPr lang="en-US" dirty="0" smtClean="0"/>
              <a:t> lab submitted) </a:t>
            </a:r>
          </a:p>
          <a:p>
            <a:r>
              <a:rPr lang="en-US" dirty="0" smtClean="0"/>
              <a:t>PIP</a:t>
            </a:r>
            <a:r>
              <a:rPr lang="en-US" baseline="-25000" dirty="0" smtClean="0"/>
              <a:t>2</a:t>
            </a:r>
            <a:r>
              <a:rPr lang="en-US" dirty="0" smtClean="0"/>
              <a:t> binding sites in </a:t>
            </a:r>
            <a:r>
              <a:rPr lang="en-US" dirty="0" err="1" smtClean="0"/>
              <a:t>hDAT</a:t>
            </a:r>
            <a:r>
              <a:rPr lang="en-US" dirty="0" smtClean="0"/>
              <a:t>  (</a:t>
            </a:r>
            <a:r>
              <a:rPr lang="en-US" dirty="0" err="1" smtClean="0"/>
              <a:t>Sorkin</a:t>
            </a:r>
            <a:r>
              <a:rPr lang="en-US" dirty="0" smtClean="0"/>
              <a:t> lab)</a:t>
            </a:r>
          </a:p>
          <a:p>
            <a:r>
              <a:rPr lang="en-US" dirty="0" err="1" smtClean="0"/>
              <a:t>CamKII</a:t>
            </a:r>
            <a:r>
              <a:rPr lang="en-US" dirty="0" smtClean="0"/>
              <a:t> binding sites in </a:t>
            </a:r>
            <a:r>
              <a:rPr lang="en-US" dirty="0" err="1" smtClean="0"/>
              <a:t>hDAT</a:t>
            </a:r>
            <a:endParaRPr lang="en-US" dirty="0" smtClean="0"/>
          </a:p>
          <a:p>
            <a:r>
              <a:rPr lang="en-US" dirty="0" smtClean="0"/>
              <a:t>PICK1 binding sites in </a:t>
            </a:r>
            <a:r>
              <a:rPr lang="en-US" dirty="0" err="1" smtClean="0"/>
              <a:t>hDAT</a:t>
            </a:r>
            <a:endParaRPr lang="en-US" dirty="0" smtClean="0"/>
          </a:p>
          <a:p>
            <a:r>
              <a:rPr lang="en-US" dirty="0" smtClean="0"/>
              <a:t>Cholesterol binding sites in </a:t>
            </a:r>
            <a:r>
              <a:rPr lang="en-US" dirty="0" err="1" smtClean="0"/>
              <a:t>hDAT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400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and motivation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Experimental study suggests </a:t>
            </a:r>
            <a:r>
              <a:rPr lang="en-US" dirty="0" err="1" smtClean="0"/>
              <a:t>hDATs</a:t>
            </a:r>
            <a:r>
              <a:rPr lang="en-US" dirty="0" smtClean="0"/>
              <a:t> may exist as dimers or oligomers.</a:t>
            </a:r>
          </a:p>
          <a:p>
            <a:r>
              <a:rPr lang="en-US" dirty="0" err="1" smtClean="0"/>
              <a:t>Oligomerization</a:t>
            </a:r>
            <a:r>
              <a:rPr lang="en-US" dirty="0" smtClean="0"/>
              <a:t> may be required for proper DAT trafficking to the plasma membrane. </a:t>
            </a:r>
          </a:p>
          <a:p>
            <a:r>
              <a:rPr lang="en-US" dirty="0" err="1" smtClean="0"/>
              <a:t>Oligomerization</a:t>
            </a:r>
            <a:r>
              <a:rPr lang="en-US" dirty="0" smtClean="0"/>
              <a:t> may be important for efficient substrate transport.</a:t>
            </a:r>
          </a:p>
          <a:p>
            <a:r>
              <a:rPr lang="en-US" dirty="0" err="1" smtClean="0"/>
              <a:t>hDAT</a:t>
            </a:r>
            <a:r>
              <a:rPr lang="en-US" dirty="0" smtClean="0"/>
              <a:t> oligomer may provide novel interfacial interactions for substrate protein binding.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599" y="5943599"/>
            <a:ext cx="8343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B0F0"/>
                </a:solidFill>
              </a:rPr>
              <a:t>Sorkina</a:t>
            </a:r>
            <a:r>
              <a:rPr lang="en-US" sz="1600" b="1" dirty="0" smtClean="0">
                <a:solidFill>
                  <a:srgbClr val="00B0F0"/>
                </a:solidFill>
              </a:rPr>
              <a:t> T., </a:t>
            </a:r>
            <a:r>
              <a:rPr lang="en-US" sz="1600" b="1" dirty="0" err="1" smtClean="0">
                <a:solidFill>
                  <a:srgbClr val="00B0F0"/>
                </a:solidFill>
              </a:rPr>
              <a:t>Doolen</a:t>
            </a:r>
            <a:r>
              <a:rPr lang="en-US" sz="1600" b="1" dirty="0" smtClean="0">
                <a:solidFill>
                  <a:srgbClr val="00B0F0"/>
                </a:solidFill>
              </a:rPr>
              <a:t>, </a:t>
            </a:r>
            <a:r>
              <a:rPr lang="en-US" sz="1600" b="1" dirty="0" err="1" smtClean="0">
                <a:solidFill>
                  <a:srgbClr val="00B0F0"/>
                </a:solidFill>
              </a:rPr>
              <a:t>Galperin</a:t>
            </a:r>
            <a:r>
              <a:rPr lang="en-US" sz="1600" b="1" dirty="0" smtClean="0">
                <a:solidFill>
                  <a:srgbClr val="00B0F0"/>
                </a:solidFill>
              </a:rPr>
              <a:t>, </a:t>
            </a:r>
            <a:r>
              <a:rPr lang="en-US" sz="1600" b="1" dirty="0" err="1" smtClean="0">
                <a:solidFill>
                  <a:srgbClr val="00B0F0"/>
                </a:solidFill>
              </a:rPr>
              <a:t>Zahniser</a:t>
            </a:r>
            <a:r>
              <a:rPr lang="en-US" sz="1600" b="1" dirty="0" smtClean="0">
                <a:solidFill>
                  <a:srgbClr val="00B0F0"/>
                </a:solidFill>
              </a:rPr>
              <a:t>, and </a:t>
            </a:r>
            <a:r>
              <a:rPr lang="en-US" sz="1600" b="1" dirty="0" err="1" smtClean="0">
                <a:solidFill>
                  <a:srgbClr val="00B0F0"/>
                </a:solidFill>
              </a:rPr>
              <a:t>Sorkin</a:t>
            </a:r>
            <a:r>
              <a:rPr lang="en-US" sz="1600" b="1" dirty="0" smtClean="0">
                <a:solidFill>
                  <a:srgbClr val="00B0F0"/>
                </a:solidFill>
              </a:rPr>
              <a:t> A., JBC 2003; 278: 28274-28283</a:t>
            </a:r>
          </a:p>
          <a:p>
            <a:r>
              <a:rPr lang="en-US" sz="1600" b="1" dirty="0" smtClean="0">
                <a:solidFill>
                  <a:srgbClr val="00B0F0"/>
                </a:solidFill>
              </a:rPr>
              <a:t>Torres G., </a:t>
            </a:r>
            <a:r>
              <a:rPr lang="en-US" sz="1600" b="1" dirty="0" err="1" smtClean="0">
                <a:solidFill>
                  <a:srgbClr val="00B0F0"/>
                </a:solidFill>
              </a:rPr>
              <a:t>Carneiro</a:t>
            </a:r>
            <a:r>
              <a:rPr lang="en-US" sz="1600" b="1" dirty="0" smtClean="0">
                <a:solidFill>
                  <a:srgbClr val="00B0F0"/>
                </a:solidFill>
              </a:rPr>
              <a:t>, </a:t>
            </a:r>
            <a:r>
              <a:rPr lang="en-US" sz="1600" b="1" dirty="0" err="1" smtClean="0">
                <a:solidFill>
                  <a:srgbClr val="00B0F0"/>
                </a:solidFill>
              </a:rPr>
              <a:t>Seamans</a:t>
            </a:r>
            <a:r>
              <a:rPr lang="en-US" sz="1600" b="1" dirty="0" smtClean="0">
                <a:solidFill>
                  <a:srgbClr val="00B0F0"/>
                </a:solidFill>
              </a:rPr>
              <a:t>, </a:t>
            </a:r>
            <a:r>
              <a:rPr lang="en-US" sz="1600" b="1" dirty="0" err="1" smtClean="0">
                <a:solidFill>
                  <a:srgbClr val="00B0F0"/>
                </a:solidFill>
              </a:rPr>
              <a:t>Fiorentini</a:t>
            </a:r>
            <a:r>
              <a:rPr lang="en-US" sz="1600" b="1" dirty="0" smtClean="0">
                <a:solidFill>
                  <a:srgbClr val="00B0F0"/>
                </a:solidFill>
              </a:rPr>
              <a:t>, Sweeney, Yao, and Caron MG, JBC 2003; 278: 2731-2739</a:t>
            </a:r>
            <a:endParaRPr lang="en-US" sz="1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6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of MD-relaxed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OF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CCFF"/>
                </a:solidFill>
              </a:rPr>
              <a:t>IF</a:t>
            </a:r>
            <a:endParaRPr lang="en-US" dirty="0">
              <a:solidFill>
                <a:srgbClr val="00CC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5486400" cy="40431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5791200"/>
            <a:ext cx="3215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Dimer RMSD: ~3.5 Å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61848"/>
            <a:ext cx="3200400" cy="38341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8584710">
            <a:off x="5730911" y="4176865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TM1a</a:t>
            </a:r>
            <a:endParaRPr lang="en-US" dirty="0"/>
          </a:p>
        </p:txBody>
      </p:sp>
      <p:sp>
        <p:nvSpPr>
          <p:cNvPr id="8" name="Curved Left Arrow 7"/>
          <p:cNvSpPr/>
          <p:nvPr/>
        </p:nvSpPr>
        <p:spPr>
          <a:xfrm rot="5400000">
            <a:off x="6193615" y="4899028"/>
            <a:ext cx="320857" cy="428802"/>
          </a:xfrm>
          <a:prstGeom prst="curved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687"/>
            <a:ext cx="8229600" cy="93911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Hydrophobic interface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47800"/>
            <a:ext cx="5303520" cy="399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3399FF"/>
                </a:solidFill>
              </a:rPr>
              <a:t>Investigation of G-protein binding to </a:t>
            </a:r>
            <a:r>
              <a:rPr lang="en-US" sz="5400" b="1" dirty="0" err="1" smtClean="0">
                <a:solidFill>
                  <a:srgbClr val="3399FF"/>
                </a:solidFill>
              </a:rPr>
              <a:t>hDAT</a:t>
            </a:r>
            <a:endParaRPr lang="en-US" sz="5400" b="1" dirty="0">
              <a:solidFill>
                <a:srgbClr val="3399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/>
          <a:p>
            <a:r>
              <a:rPr lang="en-US" dirty="0" smtClean="0"/>
              <a:t>In collaboration with Dr. Torres lab</a:t>
            </a:r>
          </a:p>
        </p:txBody>
      </p:sp>
    </p:spTree>
    <p:extLst>
      <p:ext uri="{BB962C8B-B14F-4D97-AF65-F5344CB8AC3E}">
        <p14:creationId xmlns:p14="http://schemas.microsoft.com/office/powerpoint/2010/main" val="346276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</a:t>
            </a:r>
            <a:r>
              <a:rPr lang="en-US" dirty="0">
                <a:sym typeface="Symbol"/>
              </a:rPr>
              <a:t> </a:t>
            </a:r>
            <a:r>
              <a:rPr lang="en-US" dirty="0" smtClean="0">
                <a:sym typeface="Symbol"/>
              </a:rPr>
              <a:t>subunits have been reported to directly regulate a diverse array of effector molecules, including ion channels, enzyme and intracellular regulators.</a:t>
            </a:r>
          </a:p>
          <a:p>
            <a:pPr lvl="1"/>
            <a:r>
              <a:rPr lang="en-US" dirty="0" smtClean="0">
                <a:sym typeface="Symbol"/>
              </a:rPr>
              <a:t> </a:t>
            </a:r>
            <a:r>
              <a:rPr lang="en-US" dirty="0"/>
              <a:t>G</a:t>
            </a:r>
            <a:r>
              <a:rPr lang="en-US" dirty="0" smtClean="0">
                <a:sym typeface="Symbol"/>
              </a:rPr>
              <a:t>-mediated inhibition of voltage-gated calcium channels</a:t>
            </a:r>
            <a:endParaRPr lang="en-US" dirty="0" smtClean="0"/>
          </a:p>
          <a:p>
            <a:r>
              <a:rPr lang="en-US" dirty="0" smtClean="0"/>
              <a:t>A combination of biochemical and functional methods demonstrate that G</a:t>
            </a:r>
            <a:r>
              <a:rPr lang="en-US" dirty="0" smtClean="0">
                <a:sym typeface="Symbol"/>
              </a:rPr>
              <a:t> subunits regulate DAT activity.</a:t>
            </a:r>
          </a:p>
          <a:p>
            <a:r>
              <a:rPr lang="en-US" dirty="0" smtClean="0">
                <a:sym typeface="Symbol"/>
              </a:rPr>
              <a:t>Biochemical experiment shows a direct interaction with DAT and </a:t>
            </a:r>
            <a:r>
              <a:rPr lang="en-US" dirty="0"/>
              <a:t>G</a:t>
            </a:r>
            <a:r>
              <a:rPr lang="en-US" dirty="0">
                <a:sym typeface="Symbol"/>
              </a:rPr>
              <a:t> </a:t>
            </a:r>
            <a:r>
              <a:rPr lang="en-US" dirty="0" smtClean="0">
                <a:sym typeface="Symbol"/>
              </a:rPr>
              <a:t>subunits.</a:t>
            </a:r>
          </a:p>
          <a:p>
            <a:r>
              <a:rPr lang="en-US" dirty="0" smtClean="0">
                <a:sym typeface="Symbol"/>
              </a:rPr>
              <a:t>Activation of </a:t>
            </a:r>
            <a:r>
              <a:rPr lang="en-US" dirty="0"/>
              <a:t>G</a:t>
            </a:r>
            <a:r>
              <a:rPr lang="en-US" dirty="0">
                <a:sym typeface="Symbol"/>
              </a:rPr>
              <a:t> </a:t>
            </a:r>
            <a:r>
              <a:rPr lang="en-US" dirty="0" smtClean="0">
                <a:sym typeface="Symbol"/>
              </a:rPr>
              <a:t> resulted in inhibition of </a:t>
            </a:r>
            <a:r>
              <a:rPr lang="en-US" dirty="0" err="1" smtClean="0">
                <a:sym typeface="Symbol"/>
              </a:rPr>
              <a:t>hDAT</a:t>
            </a:r>
            <a:r>
              <a:rPr lang="en-US" dirty="0" smtClean="0">
                <a:sym typeface="Symbol"/>
              </a:rPr>
              <a:t> function.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791200"/>
            <a:ext cx="881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Garcia-Olivares, J., Torres-Salazar D., Owens, W, </a:t>
            </a:r>
            <a:r>
              <a:rPr lang="en-US" b="1" dirty="0" err="1" smtClean="0">
                <a:solidFill>
                  <a:srgbClr val="00B0F0"/>
                </a:solidFill>
              </a:rPr>
              <a:t>Baust</a:t>
            </a:r>
            <a:r>
              <a:rPr lang="en-US" b="1" dirty="0" smtClean="0">
                <a:solidFill>
                  <a:srgbClr val="00B0F0"/>
                </a:solidFill>
              </a:rPr>
              <a:t> T, </a:t>
            </a:r>
            <a:r>
              <a:rPr lang="en-US" b="1" dirty="0" err="1" smtClean="0">
                <a:solidFill>
                  <a:srgbClr val="00B0F0"/>
                </a:solidFill>
              </a:rPr>
              <a:t>Siderovski</a:t>
            </a:r>
            <a:r>
              <a:rPr lang="en-US" b="1" dirty="0" smtClean="0">
                <a:solidFill>
                  <a:srgbClr val="00B0F0"/>
                </a:solidFill>
              </a:rPr>
              <a:t>, Amara SG, Zhu J, </a:t>
            </a:r>
            <a:r>
              <a:rPr lang="en-US" b="1" dirty="0" err="1" smtClean="0">
                <a:solidFill>
                  <a:srgbClr val="00B0F0"/>
                </a:solidFill>
              </a:rPr>
              <a:t>Daws</a:t>
            </a:r>
            <a:endParaRPr lang="en-US" b="1" dirty="0" smtClean="0">
              <a:solidFill>
                <a:srgbClr val="00B0F0"/>
              </a:solidFill>
            </a:endParaRPr>
          </a:p>
          <a:p>
            <a:r>
              <a:rPr lang="en-US" b="1" dirty="0" smtClean="0">
                <a:solidFill>
                  <a:srgbClr val="00B0F0"/>
                </a:solidFill>
              </a:rPr>
              <a:t>LC, Torres GE, PLOS one 2013;8: e59788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81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354565"/>
            <a:ext cx="5486400" cy="522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 simulations of G-protein binding to human dopamine transporter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4910" y="1899445"/>
            <a:ext cx="826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Water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327545" y="3313411"/>
            <a:ext cx="780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Lipids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310679" y="1737708"/>
            <a:ext cx="683842" cy="369332"/>
          </a:xfrm>
          <a:prstGeom prst="rect">
            <a:avLst/>
          </a:prstGeom>
          <a:solidFill>
            <a:schemeClr val="accent5">
              <a:lumMod val="40000"/>
              <a:lumOff val="60000"/>
              <a:alpha val="4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hDAT</a:t>
            </a: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44957" y="5638800"/>
            <a:ext cx="149912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 protein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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G protein </a:t>
            </a:r>
          </a:p>
        </p:txBody>
      </p:sp>
    </p:spTree>
    <p:extLst>
      <p:ext uri="{BB962C8B-B14F-4D97-AF65-F5344CB8AC3E}">
        <p14:creationId xmlns:p14="http://schemas.microsoft.com/office/powerpoint/2010/main" val="315761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7352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Interfacial hydrophobic interactions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68" y="914400"/>
            <a:ext cx="6858000" cy="44661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5514821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Orange surf: hydrophobic residues from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hDAT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within 3 Å of G protein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Cyan surf:    hydrophobic resides from G</a:t>
            </a:r>
          </a:p>
          <a:p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                     protein within 3 Å of </a:t>
            </a:r>
            <a:r>
              <a:rPr lang="en-US" b="1" dirty="0" err="1" smtClean="0">
                <a:solidFill>
                  <a:srgbClr val="00B0F0"/>
                </a:solidFill>
              </a:rPr>
              <a:t>hDAT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9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1266</TotalTime>
  <Words>534</Words>
  <Application>Microsoft Office PowerPoint</Application>
  <PresentationFormat>On-screen Show (4:3)</PresentationFormat>
  <Paragraphs>86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Associations of hDAT with substrate proteins</vt:lpstr>
      <vt:lpstr>Associations of hDAT </vt:lpstr>
      <vt:lpstr>Background and motivation</vt:lpstr>
      <vt:lpstr>Alignment of MD-relaxed OF and IF</vt:lpstr>
      <vt:lpstr>Hydrophobic interface</vt:lpstr>
      <vt:lpstr>Investigation of G-protein binding to hDAT</vt:lpstr>
      <vt:lpstr>Background</vt:lpstr>
      <vt:lpstr>MD simulations of G-protein binding to human dopamine transporter</vt:lpstr>
      <vt:lpstr>Interfacial hydrophobic interactions</vt:lpstr>
      <vt:lpstr>Interfacial salt-bridging</vt:lpstr>
      <vt:lpstr>MD suggested mutations</vt:lpstr>
      <vt:lpstr>Conclusions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hoc2</dc:creator>
  <cp:lastModifiedBy>Deb Nigra</cp:lastModifiedBy>
  <cp:revision>92</cp:revision>
  <dcterms:created xsi:type="dcterms:W3CDTF">2014-05-06T00:41:59Z</dcterms:created>
  <dcterms:modified xsi:type="dcterms:W3CDTF">2015-02-25T15:53:23Z</dcterms:modified>
</cp:coreProperties>
</file>