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59" r:id="rId4"/>
    <p:sldId id="261" r:id="rId5"/>
    <p:sldId id="279" r:id="rId6"/>
    <p:sldId id="258" r:id="rId7"/>
    <p:sldId id="262" r:id="rId8"/>
    <p:sldId id="263" r:id="rId9"/>
    <p:sldId id="280" r:id="rId10"/>
    <p:sldId id="264" r:id="rId11"/>
    <p:sldId id="265" r:id="rId12"/>
    <p:sldId id="274" r:id="rId13"/>
    <p:sldId id="266" r:id="rId14"/>
    <p:sldId id="276" r:id="rId15"/>
    <p:sldId id="267" r:id="rId16"/>
    <p:sldId id="277" r:id="rId17"/>
    <p:sldId id="268" r:id="rId18"/>
    <p:sldId id="271" r:id="rId19"/>
    <p:sldId id="278" r:id="rId20"/>
    <p:sldId id="269" r:id="rId21"/>
    <p:sldId id="270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0"/>
  </p:normalViewPr>
  <p:slideViewPr>
    <p:cSldViewPr snapToGrid="0" snapToObjects="1">
      <p:cViewPr>
        <p:scale>
          <a:sx n="85" d="100"/>
          <a:sy n="85" d="100"/>
        </p:scale>
        <p:origin x="15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D23C-32E2-074E-8963-55550FB2D9D7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099D9-18CF-6A4E-920D-F4CF91BD8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099D9-18CF-6A4E-920D-F4CF91BD8F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9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8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4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B3FE-8790-A14F-B88D-EF91C5208E7B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E354-B480-C540-969D-0B2339FA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1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4" Type="http://schemas.openxmlformats.org/officeDocument/2006/relationships/image" Target="../media/image20.tif"/><Relationship Id="rId5" Type="http://schemas.openxmlformats.org/officeDocument/2006/relationships/image" Target="../media/image21.ti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ncbi.nlm.nih.gov/pmc/articles/PMC3357127/#R221" TargetMode="External"/><Relationship Id="rId20" Type="http://schemas.openxmlformats.org/officeDocument/2006/relationships/hyperlink" Target="http://www.ncbi.nlm.nih.gov/pmc/articles/PMC3357127/#R194" TargetMode="External"/><Relationship Id="rId21" Type="http://schemas.openxmlformats.org/officeDocument/2006/relationships/hyperlink" Target="http://www.ncbi.nlm.nih.gov/pmc/articles/PMC3357127/#R245" TargetMode="External"/><Relationship Id="rId22" Type="http://schemas.openxmlformats.org/officeDocument/2006/relationships/hyperlink" Target="http://www.ncbi.nlm.nih.gov/pmc/articles/PMC3357127/#R17" TargetMode="External"/><Relationship Id="rId10" Type="http://schemas.openxmlformats.org/officeDocument/2006/relationships/hyperlink" Target="http://www.ncbi.nlm.nih.gov/pmc/articles/PMC3357127/#R76" TargetMode="External"/><Relationship Id="rId11" Type="http://schemas.openxmlformats.org/officeDocument/2006/relationships/hyperlink" Target="http://www.ncbi.nlm.nih.gov/pmc/articles/PMC3357127/#R64" TargetMode="External"/><Relationship Id="rId12" Type="http://schemas.openxmlformats.org/officeDocument/2006/relationships/hyperlink" Target="http://www.ncbi.nlm.nih.gov/pmc/articles/PMC3357127/#R5" TargetMode="External"/><Relationship Id="rId13" Type="http://schemas.openxmlformats.org/officeDocument/2006/relationships/hyperlink" Target="http://www.ncbi.nlm.nih.gov/pmc/articles/PMC3357127/#R254" TargetMode="External"/><Relationship Id="rId14" Type="http://schemas.openxmlformats.org/officeDocument/2006/relationships/hyperlink" Target="http://www.ncbi.nlm.nih.gov/pmc/articles/PMC3357127/#R310" TargetMode="External"/><Relationship Id="rId15" Type="http://schemas.openxmlformats.org/officeDocument/2006/relationships/hyperlink" Target="http://www.ncbi.nlm.nih.gov/pmc/articles/PMC3357127/#R124" TargetMode="External"/><Relationship Id="rId16" Type="http://schemas.openxmlformats.org/officeDocument/2006/relationships/hyperlink" Target="http://www.ncbi.nlm.nih.gov/pmc/articles/PMC3357127/#R147" TargetMode="External"/><Relationship Id="rId17" Type="http://schemas.openxmlformats.org/officeDocument/2006/relationships/hyperlink" Target="http://www.ncbi.nlm.nih.gov/pmc/articles/PMC3357127/#R204" TargetMode="External"/><Relationship Id="rId18" Type="http://schemas.openxmlformats.org/officeDocument/2006/relationships/hyperlink" Target="http://www.ncbi.nlm.nih.gov/pmc/articles/PMC3357127/#R102" TargetMode="External"/><Relationship Id="rId19" Type="http://schemas.openxmlformats.org/officeDocument/2006/relationships/hyperlink" Target="http://www.ncbi.nlm.nih.gov/pmc/articles/PMC3357127/#R24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mc/articles/PMC3357127/#R196" TargetMode="External"/><Relationship Id="rId3" Type="http://schemas.openxmlformats.org/officeDocument/2006/relationships/hyperlink" Target="http://www.ncbi.nlm.nih.gov/pmc/articles/PMC3357127/#R251" TargetMode="External"/><Relationship Id="rId4" Type="http://schemas.openxmlformats.org/officeDocument/2006/relationships/hyperlink" Target="http://www.ncbi.nlm.nih.gov/pmc/articles/PMC3357127/#R69" TargetMode="External"/><Relationship Id="rId5" Type="http://schemas.openxmlformats.org/officeDocument/2006/relationships/hyperlink" Target="http://www.ncbi.nlm.nih.gov/pmc/articles/PMC3357127/#R293" TargetMode="External"/><Relationship Id="rId6" Type="http://schemas.openxmlformats.org/officeDocument/2006/relationships/hyperlink" Target="http://www.ncbi.nlm.nih.gov/pmc/articles/PMC3357127/#R225" TargetMode="External"/><Relationship Id="rId7" Type="http://schemas.openxmlformats.org/officeDocument/2006/relationships/hyperlink" Target="http://www.ncbi.nlm.nih.gov/pmc/articles/PMC3357127/#R226" TargetMode="External"/><Relationship Id="rId8" Type="http://schemas.openxmlformats.org/officeDocument/2006/relationships/hyperlink" Target="http://www.ncbi.nlm.nih.gov/pmc/articles/PMC3357127/#R8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 </a:t>
            </a:r>
            <a:r>
              <a:rPr lang="en-US" dirty="0"/>
              <a:t>of Spatial Effects on Dopamine Reuptake Mechanism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Cihan</a:t>
            </a:r>
            <a:r>
              <a:rPr lang="en-US" dirty="0" smtClean="0"/>
              <a:t> Kaya</a:t>
            </a:r>
          </a:p>
          <a:p>
            <a:r>
              <a:rPr lang="en-US" dirty="0" smtClean="0"/>
              <a:t>12/15/2015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Trebuchet MS" charset="0"/>
                <a:cs typeface="Trebuchet MS" charset="0"/>
              </a:rPr>
              <a:t>Protocol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3215" y="4484337"/>
            <a:ext cx="16896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3D Geometry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94529" y="2363929"/>
            <a:ext cx="17459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Reaction Network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3345" y="2502428"/>
            <a:ext cx="21866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MCell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06245" y="4345837"/>
            <a:ext cx="15008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Trajectories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55776" y="3988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518174" y="53576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image01.png" descr="figur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7" t="19404" b="19891"/>
          <a:stretch/>
        </p:blipFill>
        <p:spPr bwMode="auto">
          <a:xfrm>
            <a:off x="137834" y="1725858"/>
            <a:ext cx="2832584" cy="16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3" t="11728" r="33179" b="-11728"/>
          <a:stretch/>
        </p:blipFill>
        <p:spPr>
          <a:xfrm>
            <a:off x="8847584" y="1086225"/>
            <a:ext cx="2957716" cy="2562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23" y="3747240"/>
            <a:ext cx="3255350" cy="2441513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12" idx="3"/>
            <a:endCxn id="14" idx="1"/>
          </p:cNvCxnSpPr>
          <p:nvPr/>
        </p:nvCxnSpPr>
        <p:spPr>
          <a:xfrm flipV="1">
            <a:off x="4862867" y="2687094"/>
            <a:ext cx="1600478" cy="198190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3" idx="3"/>
            <a:endCxn id="14" idx="1"/>
          </p:cNvCxnSpPr>
          <p:nvPr/>
        </p:nvCxnSpPr>
        <p:spPr>
          <a:xfrm flipV="1">
            <a:off x="4840502" y="2687094"/>
            <a:ext cx="1622843" cy="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15" idx="0"/>
          </p:cNvCxnSpPr>
          <p:nvPr/>
        </p:nvCxnSpPr>
        <p:spPr>
          <a:xfrm>
            <a:off x="7556649" y="2871760"/>
            <a:ext cx="0" cy="14740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Slide Number Placeholder 10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109-063E-504A-B9CD-83BF2BFD59E6}" type="slidenum">
              <a:rPr lang="en-US" smtClean="0"/>
              <a:t>10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9505" y="3272541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Garris</a:t>
            </a:r>
            <a:r>
              <a:rPr lang="en-US" dirty="0" smtClean="0"/>
              <a:t> et. al., 1994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8755" y="6404797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Cardona et. al., 2012</a:t>
            </a:r>
            <a:endParaRPr lang="en-US" dirty="0"/>
          </a:p>
        </p:txBody>
      </p:sp>
      <p:pic>
        <p:nvPicPr>
          <p:cNvPr id="43" name="image01.png" descr="figur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r="51942"/>
          <a:stretch/>
        </p:blipFill>
        <p:spPr bwMode="auto">
          <a:xfrm>
            <a:off x="819163" y="4057009"/>
            <a:ext cx="2208947" cy="23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Data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617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10x10 </a:t>
            </a:r>
            <a:r>
              <a:rPr lang="el-GR" dirty="0" smtClean="0"/>
              <a:t>μ</a:t>
            </a:r>
            <a:r>
              <a:rPr lang="en-US" dirty="0" smtClean="0"/>
              <a:t>m stacks with 0.4 </a:t>
            </a:r>
            <a:r>
              <a:rPr lang="el-GR" dirty="0" smtClean="0"/>
              <a:t>μ</a:t>
            </a:r>
            <a:r>
              <a:rPr lang="en-US" dirty="0" smtClean="0"/>
              <a:t>m separation. (18 images)</a:t>
            </a:r>
          </a:p>
          <a:p>
            <a:r>
              <a:rPr lang="en-US" dirty="0" smtClean="0"/>
              <a:t>Mouse striatum (HA-DAT strain) slices</a:t>
            </a:r>
          </a:p>
          <a:p>
            <a:r>
              <a:rPr lang="en-US" dirty="0" smtClean="0"/>
              <a:t>Stained with anti-HA antibodies and Cy3 anti-mouse antibodies. </a:t>
            </a:r>
          </a:p>
          <a:p>
            <a:r>
              <a:rPr lang="en-US" dirty="0" smtClean="0"/>
              <a:t>Red colors are dopamine transporters.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1481235"/>
            <a:ext cx="322707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0" y="638339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et. al., 2015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891200" y="4361288"/>
            <a:ext cx="1642099" cy="90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66226" y="3908007"/>
            <a:ext cx="104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</a:t>
            </a:r>
            <a:r>
              <a:rPr lang="el-GR" dirty="0" smtClean="0">
                <a:solidFill>
                  <a:schemeClr val="bg1"/>
                </a:solidFill>
              </a:rPr>
              <a:t>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4484" y="4787153"/>
            <a:ext cx="272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Projection (Superposition) of all slices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3D reconstruction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"/>
          <a:stretch/>
        </p:blipFill>
        <p:spPr>
          <a:xfrm>
            <a:off x="2111751" y="3178002"/>
            <a:ext cx="3625097" cy="35334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r="29302"/>
          <a:stretch/>
        </p:blipFill>
        <p:spPr>
          <a:xfrm>
            <a:off x="8087658" y="3178002"/>
            <a:ext cx="3655380" cy="361276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8380" y="1660735"/>
            <a:ext cx="11093970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Dopamine transporters are highly expressed on membrane. </a:t>
            </a:r>
          </a:p>
          <a:p>
            <a:r>
              <a:rPr lang="en-US" dirty="0" smtClean="0"/>
              <a:t>Red color is used as membrane stain.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reconstructed in </a:t>
            </a:r>
            <a:r>
              <a:rPr lang="en-US" dirty="0" err="1" smtClean="0"/>
              <a:t>ImageJ</a:t>
            </a:r>
            <a:r>
              <a:rPr lang="en-US" dirty="0" smtClean="0"/>
              <a:t>. </a:t>
            </a:r>
          </a:p>
          <a:p>
            <a:r>
              <a:rPr lang="en-US" dirty="0" smtClean="0"/>
              <a:t>Visualized in Blender.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055" y="4760037"/>
            <a:ext cx="10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Slice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4106" y="4760037"/>
            <a:ext cx="100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Top view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21281" y="5136540"/>
            <a:ext cx="5039592" cy="27709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94310" y="6176963"/>
            <a:ext cx="5039592" cy="27709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7328" y="3766914"/>
            <a:ext cx="5039592" cy="27709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705" y="1793122"/>
            <a:ext cx="5860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Remaining portion of the space is filled with other cells which do not have dopamine transporters. 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The gap between the DAT containing axons and environment is around 20 nm thick. (Block et. </a:t>
            </a:r>
            <a:r>
              <a:rPr lang="en-US" sz="2800" dirty="0"/>
              <a:t>a</a:t>
            </a:r>
            <a:r>
              <a:rPr lang="en-US" sz="2800" dirty="0" smtClean="0"/>
              <a:t>l, 2015)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r="17552"/>
          <a:stretch/>
        </p:blipFill>
        <p:spPr>
          <a:xfrm>
            <a:off x="7077635" y="1492098"/>
            <a:ext cx="4276165" cy="43513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78" y="2114397"/>
            <a:ext cx="568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reconstructed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t="3922" r="22022" b="8039"/>
          <a:stretch/>
        </p:blipFill>
        <p:spPr>
          <a:xfrm>
            <a:off x="6096000" y="1565147"/>
            <a:ext cx="4105635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3" t="17843" r="32610" b="20196"/>
          <a:stretch/>
        </p:blipFill>
        <p:spPr>
          <a:xfrm>
            <a:off x="6111615" y="1544688"/>
            <a:ext cx="4284079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1081" y="6109855"/>
            <a:ext cx="252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 VIEW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051258" y="6109855"/>
            <a:ext cx="3539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ISOMETRIC VIEW</a:t>
            </a:r>
            <a:endParaRPr lang="en-US" sz="2800" dirty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"/>
          <a:stretch/>
        </p:blipFill>
        <p:spPr>
          <a:xfrm>
            <a:off x="1327592" y="1855846"/>
            <a:ext cx="3625097" cy="3533402"/>
          </a:xfrm>
        </p:spPr>
      </p:pic>
    </p:spTree>
    <p:extLst>
      <p:ext uri="{BB962C8B-B14F-4D97-AF65-F5344CB8AC3E}">
        <p14:creationId xmlns:p14="http://schemas.microsoft.com/office/powerpoint/2010/main" val="736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 placement according to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78" y="1300724"/>
            <a:ext cx="276606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12942" r="15736" b="11569"/>
          <a:stretch/>
        </p:blipFill>
        <p:spPr>
          <a:xfrm>
            <a:off x="7045516" y="4062686"/>
            <a:ext cx="4467497" cy="2743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97161" y="2502998"/>
            <a:ext cx="295835" cy="443753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65" y="1310105"/>
            <a:ext cx="2766060" cy="2743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615773" y="2459828"/>
            <a:ext cx="295835" cy="443753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14250" y="1428650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0961" y="1417208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11849" y="5692887"/>
            <a:ext cx="1301060" cy="94965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6" idx="5"/>
          </p:cNvCxnSpPr>
          <p:nvPr/>
        </p:nvCxnSpPr>
        <p:spPr>
          <a:xfrm>
            <a:off x="7049672" y="2881765"/>
            <a:ext cx="2146466" cy="2867394"/>
          </a:xfrm>
          <a:prstGeom prst="straightConnector1">
            <a:avLst/>
          </a:prstGeom>
          <a:ln w="698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772" y="2672324"/>
            <a:ext cx="5666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Large intensity regions have larger DAT density and rest of the axons have a lower density.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Density numbers are used from Block et. </a:t>
            </a:r>
            <a:r>
              <a:rPr lang="en-US" sz="2800" dirty="0"/>
              <a:t>a</a:t>
            </a:r>
            <a:r>
              <a:rPr lang="en-US" sz="2800" dirty="0" smtClean="0"/>
              <a:t>l., 2015. </a:t>
            </a:r>
            <a:endParaRPr lang="en-US" sz="2800" dirty="0"/>
          </a:p>
        </p:txBody>
      </p:sp>
      <p:cxnSp>
        <p:nvCxnSpPr>
          <p:cNvPr id="16" name="Straight Arrow Connector 15"/>
          <p:cNvCxnSpPr>
            <a:stCxn id="8" idx="4"/>
          </p:cNvCxnSpPr>
          <p:nvPr/>
        </p:nvCxnSpPr>
        <p:spPr>
          <a:xfrm flipH="1">
            <a:off x="9279265" y="2903581"/>
            <a:ext cx="484426" cy="2789306"/>
          </a:xfrm>
          <a:prstGeom prst="straightConnector1">
            <a:avLst/>
          </a:prstGeom>
          <a:ln w="698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zone placement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92" y="1353191"/>
            <a:ext cx="2489454" cy="2468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60" y="1345756"/>
            <a:ext cx="2489454" cy="2468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03" y="4065846"/>
            <a:ext cx="2489454" cy="2468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60" y="4065846"/>
            <a:ext cx="2489454" cy="24688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34110" y="1906856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1624" y="1914514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8302" y="4190462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7559" y="4236223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147" y="2475808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Varicosities are determined from images.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The region with low DAT intensity on the varicosity is selected as active zone.  </a:t>
            </a:r>
            <a:endParaRPr lang="en-US" sz="2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b="9430"/>
          <a:stretch/>
        </p:blipFill>
        <p:spPr>
          <a:xfrm>
            <a:off x="14324" y="1609505"/>
            <a:ext cx="6376359" cy="3941001"/>
          </a:xfrm>
        </p:spPr>
      </p:pic>
      <p:sp>
        <p:nvSpPr>
          <p:cNvPr id="25" name="Oval 24"/>
          <p:cNvSpPr/>
          <p:nvPr/>
        </p:nvSpPr>
        <p:spPr>
          <a:xfrm>
            <a:off x="4169927" y="4065846"/>
            <a:ext cx="860096" cy="642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030024" y="2400804"/>
            <a:ext cx="5882815" cy="1974324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Kinetics and Simulation Setup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240357" y="1976717"/>
            <a:ext cx="7910099" cy="3780592"/>
            <a:chOff x="-1455510" y="1237917"/>
            <a:chExt cx="9066507" cy="490935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-30213" y="2360270"/>
              <a:ext cx="51816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mtClean="0"/>
                <a:t>DAT</a:t>
              </a:r>
              <a:r>
                <a:rPr lang="en-US" baseline="-25000" smtClean="0"/>
                <a:t>OUT</a:t>
              </a:r>
              <a:endParaRPr lang="en-US" dirty="0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20104" y="2326942"/>
              <a:ext cx="30480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</a:t>
              </a:r>
              <a:r>
                <a:rPr kumimoji="0" lang="en-US" sz="4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OUT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</a:t>
              </a:r>
            </a:p>
          </p:txBody>
        </p:sp>
        <p:sp>
          <p:nvSpPr>
            <p:cNvPr id="7" name="Curved Right Arrow 6"/>
            <p:cNvSpPr/>
            <p:nvPr/>
          </p:nvSpPr>
          <p:spPr>
            <a:xfrm>
              <a:off x="2506890" y="2022142"/>
              <a:ext cx="381000" cy="762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440090" y="1237917"/>
              <a:ext cx="51054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 </a:t>
              </a:r>
              <a:r>
                <a:rPr lang="en-US" sz="2800" i="1" dirty="0" smtClean="0"/>
                <a:t>(extracellular</a:t>
              </a:r>
              <a:r>
                <a:rPr lang="en-US" sz="2800" i="1" dirty="0"/>
                <a:t>)</a:t>
              </a:r>
              <a:endParaRPr lang="en-US" sz="4400" i="1" dirty="0"/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-1455510" y="4412917"/>
              <a:ext cx="51816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</a:t>
              </a:r>
              <a:r>
                <a:rPr kumimoji="0" lang="en-US" sz="4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</a:t>
              </a: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" name="Curved Right Arrow 9"/>
            <p:cNvSpPr/>
            <p:nvPr/>
          </p:nvSpPr>
          <p:spPr>
            <a:xfrm>
              <a:off x="3267597" y="4296249"/>
              <a:ext cx="381000" cy="762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895997" y="4677249"/>
              <a:ext cx="57150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 </a:t>
              </a: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(intracellular)</a:t>
              </a:r>
              <a:endPara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143940" y="2860342"/>
              <a:ext cx="1600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2143940" y="3165142"/>
              <a:ext cx="1600200" cy="3048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9180989">
              <a:off x="1727985" y="3995506"/>
              <a:ext cx="2815554" cy="336902"/>
            </a:xfrm>
            <a:prstGeom prst="rightArrow">
              <a:avLst>
                <a:gd name="adj1" fmla="val 50000"/>
                <a:gd name="adj2" fmla="val 969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220890" y="4057317"/>
              <a:ext cx="1219200" cy="304800"/>
            </a:xfrm>
            <a:prstGeom prst="rightArrow">
              <a:avLst>
                <a:gd name="adj1" fmla="val 50000"/>
                <a:gd name="adj2" fmla="val 969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rved Left Arrow 15"/>
            <p:cNvSpPr/>
            <p:nvPr/>
          </p:nvSpPr>
          <p:spPr>
            <a:xfrm rot="10643472">
              <a:off x="2979500" y="2030457"/>
              <a:ext cx="381000" cy="685800"/>
            </a:xfrm>
            <a:prstGeom prst="curvedLeftArrow">
              <a:avLst>
                <a:gd name="adj1" fmla="val 25000"/>
                <a:gd name="adj2" fmla="val 50000"/>
                <a:gd name="adj3" fmla="val 44825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8490"/>
              </p:ext>
            </p:extLst>
          </p:nvPr>
        </p:nvGraphicFramePr>
        <p:xfrm>
          <a:off x="6446590" y="1351699"/>
          <a:ext cx="5244354" cy="420624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622177"/>
                <a:gridCol w="2622177"/>
              </a:tblGrid>
              <a:tr h="0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Parameter</a:t>
                      </a:r>
                      <a:endParaRPr lang="en-US" b="1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Value</a:t>
                      </a:r>
                      <a:endParaRPr lang="en-US" b="1" i="0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Number of dopamine molecules per vesicle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s-IS" dirty="0" smtClean="0">
                          <a:effectLst/>
                        </a:rPr>
                        <a:t>650</a:t>
                      </a:r>
                      <a:endParaRPr lang="is-IS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 smtClean="0">
                          <a:effectLst/>
                        </a:rPr>
                        <a:t>DAT surface density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s-IS" dirty="0" smtClean="0">
                          <a:effectLst/>
                        </a:rPr>
                        <a:t>55 / μ</a:t>
                      </a:r>
                      <a:r>
                        <a:rPr lang="is-IS" baseline="30000" dirty="0" smtClean="0">
                          <a:effectLst/>
                        </a:rPr>
                        <a:t>2 </a:t>
                      </a:r>
                      <a:r>
                        <a:rPr lang="is-IS" baseline="0" dirty="0" smtClean="0">
                          <a:effectLst/>
                        </a:rPr>
                        <a:t>and 115 </a:t>
                      </a:r>
                      <a:r>
                        <a:rPr lang="is-IS" dirty="0" smtClean="0">
                          <a:effectLst/>
                        </a:rPr>
                        <a:t>/ μ</a:t>
                      </a:r>
                      <a:r>
                        <a:rPr lang="is-IS" baseline="30000" dirty="0" smtClean="0">
                          <a:effectLst/>
                        </a:rPr>
                        <a:t>2</a:t>
                      </a:r>
                      <a:endParaRPr lang="is-IS" baseline="30000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DAT catalytic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i-FI" dirty="0">
                          <a:effectLst/>
                        </a:rPr>
                        <a:t>9 s</a:t>
                      </a:r>
                      <a:r>
                        <a:rPr lang="fi-FI" baseline="30000" dirty="0">
                          <a:effectLst/>
                        </a:rPr>
                        <a:t>−1</a:t>
                      </a:r>
                      <a:endParaRPr lang="fi-FI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DAT-DA binding </a:t>
                      </a:r>
                      <a:r>
                        <a:rPr lang="en-US" dirty="0" err="1">
                          <a:effectLst/>
                        </a:rPr>
                        <a:t>onrate</a:t>
                      </a:r>
                      <a:r>
                        <a:rPr lang="en-US" dirty="0">
                          <a:effectLst/>
                        </a:rPr>
                        <a:t> (transfected cells)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k-SK" dirty="0">
                          <a:effectLst/>
                        </a:rPr>
                        <a:t>5× 10</a:t>
                      </a:r>
                      <a:r>
                        <a:rPr lang="sk-SK" baseline="30000" dirty="0">
                          <a:effectLst/>
                        </a:rPr>
                        <a:t>+6</a:t>
                      </a:r>
                      <a:r>
                        <a:rPr lang="sk-SK" dirty="0">
                          <a:effectLst/>
                        </a:rPr>
                        <a:t> M</a:t>
                      </a:r>
                      <a:r>
                        <a:rPr lang="sk-SK" baseline="30000" dirty="0">
                          <a:effectLst/>
                        </a:rPr>
                        <a:t>−1</a:t>
                      </a:r>
                      <a:r>
                        <a:rPr lang="sk-SK" dirty="0">
                          <a:effectLst/>
                        </a:rPr>
                        <a:t> s</a:t>
                      </a:r>
                      <a:r>
                        <a:rPr lang="sk-SK" baseline="30000" dirty="0">
                          <a:effectLst/>
                        </a:rPr>
                        <a:t>−1</a:t>
                      </a:r>
                      <a:endParaRPr lang="sk-SK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DAT-DA binding </a:t>
                      </a:r>
                      <a:r>
                        <a:rPr lang="en-US" dirty="0" err="1">
                          <a:effectLst/>
                        </a:rPr>
                        <a:t>offrate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dirty="0">
                          <a:effectLst/>
                        </a:rPr>
                        <a:t>0.5 s</a:t>
                      </a:r>
                      <a:r>
                        <a:rPr lang="nb-NO" baseline="30000" dirty="0">
                          <a:effectLst/>
                        </a:rPr>
                        <a:t>−1</a:t>
                      </a:r>
                      <a:endParaRPr lang="nb-NO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Dopamine diffusion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k-SK" dirty="0">
                          <a:effectLst/>
                        </a:rPr>
                        <a:t>4 × 10</a:t>
                      </a:r>
                      <a:r>
                        <a:rPr lang="sk-SK" baseline="30000" dirty="0">
                          <a:effectLst/>
                        </a:rPr>
                        <a:t>−6</a:t>
                      </a:r>
                      <a:r>
                        <a:rPr lang="sk-SK" dirty="0">
                          <a:effectLst/>
                        </a:rPr>
                        <a:t> cm</a:t>
                      </a:r>
                      <a:r>
                        <a:rPr lang="sk-SK" baseline="30000" dirty="0">
                          <a:effectLst/>
                        </a:rPr>
                        <a:t>−2</a:t>
                      </a:r>
                      <a:r>
                        <a:rPr lang="sk-SK" dirty="0">
                          <a:effectLst/>
                        </a:rPr>
                        <a:t> s</a:t>
                      </a:r>
                      <a:r>
                        <a:rPr lang="sk-SK" baseline="30000" dirty="0" smtClean="0">
                          <a:effectLst/>
                        </a:rPr>
                        <a:t>−1</a:t>
                      </a:r>
                      <a:endParaRPr lang="sk-SK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 err="1" smtClean="0">
                          <a:effectLst/>
                        </a:rPr>
                        <a:t>DAT</a:t>
                      </a:r>
                      <a:r>
                        <a:rPr lang="en-US" baseline="-25000" dirty="0" err="1" smtClean="0">
                          <a:effectLst/>
                        </a:rPr>
                        <a:t>i</a:t>
                      </a:r>
                      <a:r>
                        <a:rPr lang="en-US" dirty="0" err="1" smtClean="0">
                          <a:effectLst/>
                        </a:rPr>
                        <a:t>-DAT</a:t>
                      </a:r>
                      <a:r>
                        <a:rPr lang="en-US" baseline="-25000" dirty="0" err="1" smtClean="0">
                          <a:effectLst/>
                        </a:rPr>
                        <a:t>o</a:t>
                      </a:r>
                      <a:r>
                        <a:rPr lang="en-US" dirty="0" smtClean="0">
                          <a:effectLst/>
                        </a:rPr>
                        <a:t> transfer</a:t>
                      </a:r>
                      <a:r>
                        <a:rPr lang="en-US" baseline="0" dirty="0" smtClean="0">
                          <a:effectLst/>
                        </a:rPr>
                        <a:t> rate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k-SK" dirty="0" smtClean="0">
                          <a:effectLst/>
                        </a:rPr>
                        <a:t>20 s</a:t>
                      </a:r>
                      <a:r>
                        <a:rPr lang="sk-SK" baseline="30000" dirty="0" smtClean="0">
                          <a:effectLst/>
                        </a:rPr>
                        <a:t>-1</a:t>
                      </a:r>
                      <a:endParaRPr lang="sk-SK" baseline="30000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 smtClean="0">
                          <a:effectLst/>
                        </a:rPr>
                        <a:t>DA firing rate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k-SK" baseline="0" dirty="0" smtClean="0">
                          <a:effectLst/>
                        </a:rPr>
                        <a:t>1 Hz</a:t>
                      </a:r>
                      <a:endParaRPr lang="sk-SK" baseline="0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 smtClean="0">
                          <a:effectLst/>
                        </a:rPr>
                        <a:t>Time step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k-SK" baseline="0" dirty="0" smtClean="0">
                          <a:effectLst/>
                        </a:rPr>
                        <a:t>1 </a:t>
                      </a:r>
                      <a:r>
                        <a:rPr lang="sk-SK" baseline="0" dirty="0" err="1" smtClean="0">
                          <a:effectLst/>
                        </a:rPr>
                        <a:t>μ</a:t>
                      </a:r>
                      <a:endParaRPr lang="sk-SK" baseline="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37179" y="5880184"/>
            <a:ext cx="545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Initially, all DAT are in outward facing state and simulation started with first firing of DA.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and simulate a spatial model of dopaminergic signaling.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Investigate the effects of </a:t>
            </a:r>
          </a:p>
          <a:p>
            <a:pPr lvl="1"/>
            <a:r>
              <a:rPr lang="en-US" dirty="0" smtClean="0"/>
              <a:t>Spatial distribution or surface density fluctuations of dopamine transporters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eometry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0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Outputs and analyses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24" y="1884327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r="32950"/>
          <a:stretch/>
        </p:blipFill>
        <p:spPr>
          <a:xfrm>
            <a:off x="360058" y="1920240"/>
            <a:ext cx="220919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r="26800" b="9866"/>
          <a:stretch/>
        </p:blipFill>
        <p:spPr>
          <a:xfrm>
            <a:off x="3103259" y="1920240"/>
            <a:ext cx="2524069" cy="27432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22465"/>
              </p:ext>
            </p:extLst>
          </p:nvPr>
        </p:nvGraphicFramePr>
        <p:xfrm>
          <a:off x="90226" y="4841578"/>
          <a:ext cx="601226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066"/>
                <a:gridCol w="1503066"/>
                <a:gridCol w="1503066"/>
                <a:gridCol w="150306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 (</a:t>
                      </a:r>
                      <a:r>
                        <a:rPr lang="en-US" dirty="0" err="1" smtClean="0"/>
                        <a:t>fL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Volume(</a:t>
                      </a:r>
                      <a:r>
                        <a:rPr lang="en-US" dirty="0" err="1" smtClean="0"/>
                        <a:t>fL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 1</a:t>
                      </a:r>
                      <a:r>
                        <a:rPr lang="en-US" baseline="0" dirty="0" smtClean="0"/>
                        <a:t> – 1 μ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 2</a:t>
                      </a:r>
                      <a:r>
                        <a:rPr lang="en-US" baseline="0" dirty="0" smtClean="0"/>
                        <a:t> – 1 μ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 1</a:t>
                      </a:r>
                      <a:r>
                        <a:rPr lang="en-US" baseline="0" dirty="0" smtClean="0"/>
                        <a:t> – 2 μ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 2</a:t>
                      </a:r>
                      <a:r>
                        <a:rPr lang="en-US" baseline="0" dirty="0" smtClean="0"/>
                        <a:t> – 2 μ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1.190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 1</a:t>
                      </a:r>
                      <a:r>
                        <a:rPr lang="en-US" baseline="0" dirty="0" smtClean="0"/>
                        <a:t> – 5 μ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20.459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 2</a:t>
                      </a:r>
                      <a:r>
                        <a:rPr lang="en-US" baseline="0" dirty="0" smtClean="0"/>
                        <a:t> – 5 μ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22.790</a:t>
                      </a:r>
                      <a:endParaRPr 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 1</a:t>
                      </a:r>
                      <a:r>
                        <a:rPr lang="en-US" baseline="0" dirty="0" smtClean="0"/>
                        <a:t> – 10 μ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83.881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 2</a:t>
                      </a:r>
                      <a:r>
                        <a:rPr lang="en-US" baseline="0" dirty="0" smtClean="0"/>
                        <a:t> – 10 μ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91.600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296" y="1556869"/>
            <a:ext cx="48930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Due to oversimplification of geometry in volume transmission model, concentration of DA is smaller.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To reach the concentration depicted from volume transmission model, there should be half DA molecules inside volume.  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" y="1346615"/>
            <a:ext cx="3352800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60" y="1346615"/>
            <a:ext cx="3352800" cy="2514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" y="3949311"/>
            <a:ext cx="3352800" cy="251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60" y="3891195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spatial complexity has a significant effect on </a:t>
            </a:r>
            <a:r>
              <a:rPr lang="en-US" dirty="0" err="1" smtClean="0"/>
              <a:t>DAergic</a:t>
            </a:r>
            <a:r>
              <a:rPr lang="en-US" dirty="0" smtClean="0"/>
              <a:t> signaling. </a:t>
            </a:r>
          </a:p>
          <a:p>
            <a:endParaRPr lang="en-US" dirty="0"/>
          </a:p>
          <a:p>
            <a:r>
              <a:rPr lang="en-US" dirty="0" smtClean="0"/>
              <a:t>Image data is utilized to investigate spatiotemporal dynamics of </a:t>
            </a:r>
            <a:r>
              <a:rPr lang="en-US" dirty="0" err="1" smtClean="0"/>
              <a:t>DAergic</a:t>
            </a:r>
            <a:r>
              <a:rPr lang="en-US" dirty="0" smtClean="0"/>
              <a:t> signaling.  </a:t>
            </a:r>
          </a:p>
          <a:p>
            <a:endParaRPr lang="en-US" dirty="0" smtClean="0"/>
          </a:p>
          <a:p>
            <a:r>
              <a:rPr lang="en-US" dirty="0" smtClean="0"/>
              <a:t>Previous imaging efforts to investigate DAT transport is useful for predicting EC DA dynamics.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will be simulated with high resolution images (EM). </a:t>
            </a:r>
          </a:p>
          <a:p>
            <a:endParaRPr lang="en-US" dirty="0"/>
          </a:p>
          <a:p>
            <a:r>
              <a:rPr lang="en-US" dirty="0" smtClean="0"/>
              <a:t>The correlation between the distribution of DA and DAT is investigated. </a:t>
            </a:r>
          </a:p>
          <a:p>
            <a:endParaRPr lang="en-US" dirty="0"/>
          </a:p>
          <a:p>
            <a:r>
              <a:rPr lang="en-US" dirty="0" smtClean="0"/>
              <a:t>Alternative kinetics such as blocking of DAT transport will be investigated.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dopaminergic and glutamatergic synapses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280663"/>
              </p:ext>
            </p:extLst>
          </p:nvPr>
        </p:nvGraphicFramePr>
        <p:xfrm>
          <a:off x="294466" y="1677939"/>
          <a:ext cx="11406756" cy="51263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51689"/>
                <a:gridCol w="2851689"/>
                <a:gridCol w="2851689"/>
                <a:gridCol w="2851689"/>
              </a:tblGrid>
              <a:tr h="317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dirty="0" smtClean="0">
                          <a:effectLst/>
                        </a:rPr>
                        <a:t>Property</a:t>
                      </a:r>
                      <a:endParaRPr lang="en-US" sz="2200" b="1" dirty="0">
                        <a:effectLst/>
                      </a:endParaRPr>
                    </a:p>
                  </a:txBody>
                  <a:tcPr marL="53065" marR="53065" marT="26533" marB="2653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dirty="0">
                          <a:effectLst/>
                        </a:rPr>
                        <a:t>Dopamine</a:t>
                      </a:r>
                      <a:endParaRPr lang="en-US" sz="2200" b="1" dirty="0">
                        <a:effectLst/>
                      </a:endParaRPr>
                    </a:p>
                  </a:txBody>
                  <a:tcPr marL="53065" marR="53065" marT="26533" marB="2653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>
                          <a:effectLst/>
                        </a:rPr>
                        <a:t>Glutamate</a:t>
                      </a:r>
                      <a:endParaRPr lang="en-US" sz="2200" b="1">
                        <a:effectLst/>
                      </a:endParaRPr>
                    </a:p>
                  </a:txBody>
                  <a:tcPr marL="53065" marR="53065" marT="26533" marB="2653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dirty="0" smtClean="0">
                          <a:effectLst/>
                        </a:rPr>
                        <a:t>refs</a:t>
                      </a:r>
                      <a:endParaRPr lang="en-US" sz="2200" b="1" dirty="0">
                        <a:effectLst/>
                      </a:endParaRPr>
                    </a:p>
                  </a:txBody>
                  <a:tcPr marL="53065" marR="53065" marT="26533" marB="26533" anchor="b"/>
                </a:tc>
              </a:tr>
              <a:tr h="591324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effectLst/>
                        </a:rPr>
                        <a:t>Transporter localization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DA axons, </a:t>
                      </a:r>
                      <a:r>
                        <a:rPr lang="en-US" sz="2200" dirty="0" err="1">
                          <a:effectLst/>
                        </a:rPr>
                        <a:t>somata</a:t>
                      </a:r>
                      <a:r>
                        <a:rPr lang="en-US" sz="2200" dirty="0">
                          <a:effectLst/>
                        </a:rPr>
                        <a:t> and dendrites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>
                          <a:effectLst/>
                        </a:rPr>
                        <a:t>Pre- and postsynaptic, surrounding glia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  <a:hlinkClick r:id="rId2"/>
                        </a:rPr>
                        <a:t>Nirenberg et al., 1996a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  <a:hlinkClick r:id="rId3"/>
                        </a:rPr>
                        <a:t>Seal and Amara, 1999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  <a:hlinkClick r:id="rId4"/>
                        </a:rPr>
                        <a:t>Danbolt, 2001</a:t>
                      </a:r>
                      <a:endParaRPr lang="en-US" sz="1200">
                        <a:effectLst/>
                      </a:endParaRPr>
                    </a:p>
                  </a:txBody>
                  <a:tcPr marL="53065" marR="53065" marT="26533" marB="26533"/>
                </a:tc>
              </a:tr>
              <a:tr h="865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effectLst/>
                        </a:rPr>
                        <a:t>Transporter cycle rate (molecules/s/transporter)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2–5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>
                          <a:effectLst/>
                        </a:rPr>
                        <a:t>35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  <a:hlinkClick r:id="rId5"/>
                        </a:rPr>
                        <a:t>Wadiche et al., 1995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  <a:hlinkClick r:id="rId6"/>
                        </a:rPr>
                        <a:t>Povlock and Schenk, 1997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  <a:hlinkClick r:id="rId7"/>
                        </a:rPr>
                        <a:t>Prasad and Amara, 2001</a:t>
                      </a:r>
                      <a:endParaRPr lang="en-US" sz="1200">
                        <a:effectLst/>
                      </a:endParaRPr>
                    </a:p>
                  </a:txBody>
                  <a:tcPr marL="53065" marR="53065" marT="26533" marB="26533"/>
                </a:tc>
              </a:tr>
              <a:tr h="790583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 err="1">
                          <a:effectLst/>
                        </a:rPr>
                        <a:t>Intersynaptic</a:t>
                      </a:r>
                      <a:r>
                        <a:rPr lang="en-US" sz="2200" dirty="0">
                          <a:effectLst/>
                        </a:rPr>
                        <a:t> distance (forebrain)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200" dirty="0">
                          <a:effectLst/>
                        </a:rPr>
                        <a:t>1.2–3.5 μ</a:t>
                      </a:r>
                      <a:r>
                        <a:rPr lang="en-US" sz="2200" dirty="0">
                          <a:effectLst/>
                        </a:rPr>
                        <a:t>m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200" dirty="0">
                          <a:effectLst/>
                        </a:rPr>
                        <a:t>0.5 μ</a:t>
                      </a:r>
                      <a:r>
                        <a:rPr lang="en-US" sz="2200" dirty="0">
                          <a:effectLst/>
                        </a:rPr>
                        <a:t>m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  <a:hlinkClick r:id="rId8"/>
                        </a:rPr>
                        <a:t>Doucet et al., 1986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  <a:hlinkClick r:id="rId9"/>
                        </a:rPr>
                        <a:t>Pickel et al., 1981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  <a:hlinkClick r:id="rId10"/>
                        </a:rPr>
                        <a:t>Descarries et al., 1996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  <a:hlinkClick r:id="rId11"/>
                        </a:rPr>
                        <a:t>Cragg and Rice, 2004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  <a:hlinkClick r:id="rId12"/>
                        </a:rPr>
                        <a:t>Arbuthnott and Wickens, 2007</a:t>
                      </a:r>
                      <a:endParaRPr lang="en-US" sz="1200">
                        <a:effectLst/>
                      </a:endParaRPr>
                    </a:p>
                  </a:txBody>
                  <a:tcPr marL="53065" marR="53065" marT="26533" marB="26533"/>
                </a:tc>
              </a:tr>
              <a:tr h="940026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effectLst/>
                        </a:rPr>
                        <a:t>Receptor localization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>
                          <a:effectLst/>
                        </a:rPr>
                        <a:t>extrasynaptic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intra- and </a:t>
                      </a:r>
                      <a:r>
                        <a:rPr lang="en-US" sz="2200" dirty="0" err="1">
                          <a:effectLst/>
                        </a:rPr>
                        <a:t>extrasynaptic</a:t>
                      </a:r>
                      <a:endParaRPr lang="en-US" sz="2200" dirty="0">
                        <a:effectLst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1200" dirty="0">
                          <a:effectLst/>
                          <a:hlinkClick r:id="rId13"/>
                        </a:rPr>
                        <a:t>Sesack et al., 1994</a:t>
                      </a:r>
                      <a:r>
                        <a:rPr lang="da-DK" sz="1200" dirty="0">
                          <a:effectLst/>
                        </a:rPr>
                        <a:t/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  <a:hlinkClick r:id="rId14"/>
                        </a:rPr>
                        <a:t>Yung et al., 1995</a:t>
                      </a:r>
                      <a:r>
                        <a:rPr lang="da-DK" sz="1200" dirty="0">
                          <a:effectLst/>
                        </a:rPr>
                        <a:t/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  <a:hlinkClick r:id="rId15"/>
                        </a:rPr>
                        <a:t>Hersch et al., 1995</a:t>
                      </a:r>
                      <a:r>
                        <a:rPr lang="da-DK" sz="1200" dirty="0">
                          <a:effectLst/>
                        </a:rPr>
                        <a:t/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  <a:hlinkClick r:id="rId16"/>
                        </a:rPr>
                        <a:t>Khan et al., 1998</a:t>
                      </a:r>
                      <a:r>
                        <a:rPr lang="da-DK" sz="1200" dirty="0">
                          <a:effectLst/>
                        </a:rPr>
                        <a:t/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  <a:hlinkClick r:id="rId17"/>
                        </a:rPr>
                        <a:t>Ottersen and Landsend, 1997</a:t>
                      </a:r>
                      <a:r>
                        <a:rPr lang="da-DK" sz="1200" dirty="0">
                          <a:effectLst/>
                        </a:rPr>
                        <a:t/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  <a:hlinkClick r:id="rId18"/>
                        </a:rPr>
                        <a:t>Galvan et al., 2006</a:t>
                      </a:r>
                      <a:endParaRPr lang="da-DK" sz="1200" dirty="0">
                        <a:effectLst/>
                      </a:endParaRPr>
                    </a:p>
                  </a:txBody>
                  <a:tcPr marL="53065" marR="53065" marT="26533" marB="26533"/>
                </a:tc>
              </a:tr>
              <a:tr h="342251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effectLst/>
                        </a:rPr>
                        <a:t>Receptor sensitivity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err="1">
                          <a:effectLst/>
                        </a:rPr>
                        <a:t>nM</a:t>
                      </a: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l-GR" sz="2200" dirty="0">
                          <a:effectLst/>
                        </a:rPr>
                        <a:t>μ</a:t>
                      </a:r>
                      <a:r>
                        <a:rPr lang="en-US" sz="2200" dirty="0">
                          <a:effectLst/>
                        </a:rPr>
                        <a:t>M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200" dirty="0">
                          <a:effectLst/>
                        </a:rPr>
                        <a:t>μ</a:t>
                      </a:r>
                      <a:r>
                        <a:rPr lang="en-US" sz="2200" dirty="0">
                          <a:effectLst/>
                        </a:rPr>
                        <a:t>M-</a:t>
                      </a:r>
                      <a:r>
                        <a:rPr lang="en-US" sz="2200" dirty="0" err="1">
                          <a:effectLst/>
                        </a:rPr>
                        <a:t>mM</a:t>
                      </a:r>
                      <a:endParaRPr lang="en-US" sz="2200" dirty="0">
                        <a:effectLst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dirty="0">
                          <a:effectLst/>
                          <a:hlinkClick r:id="rId19"/>
                        </a:rPr>
                        <a:t>Richfield et al., 1989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 err="1">
                          <a:effectLst/>
                          <a:hlinkClick r:id="rId20"/>
                        </a:rPr>
                        <a:t>Neve</a:t>
                      </a:r>
                      <a:r>
                        <a:rPr lang="en-US" sz="1200" dirty="0">
                          <a:effectLst/>
                          <a:hlinkClick r:id="rId20"/>
                        </a:rPr>
                        <a:t> and </a:t>
                      </a:r>
                      <a:r>
                        <a:rPr lang="en-US" sz="1200" dirty="0" err="1">
                          <a:effectLst/>
                          <a:hlinkClick r:id="rId20"/>
                        </a:rPr>
                        <a:t>Neve</a:t>
                      </a:r>
                      <a:r>
                        <a:rPr lang="en-US" sz="1200" dirty="0">
                          <a:effectLst/>
                          <a:hlinkClick r:id="rId20"/>
                        </a:rPr>
                        <a:t>, 1997</a:t>
                      </a:r>
                      <a:endParaRPr lang="en-US" sz="1200" dirty="0">
                        <a:effectLst/>
                      </a:endParaRPr>
                    </a:p>
                  </a:txBody>
                  <a:tcPr marL="53065" marR="53065" marT="26533" marB="26533"/>
                </a:tc>
              </a:tr>
              <a:tr h="395585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>
                          <a:effectLst/>
                        </a:rPr>
                        <a:t>Receptor response time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1–5 </a:t>
                      </a:r>
                      <a:r>
                        <a:rPr lang="en-US" sz="2200" dirty="0" err="1">
                          <a:effectLst/>
                        </a:rPr>
                        <a:t>ms</a:t>
                      </a:r>
                      <a:endParaRPr lang="en-US" sz="2200" dirty="0">
                        <a:effectLst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>
                          <a:effectLst/>
                        </a:rPr>
                        <a:t>50 </a:t>
                      </a:r>
                      <a:r>
                        <a:rPr lang="en-US" sz="2200" dirty="0" err="1">
                          <a:effectLst/>
                        </a:rPr>
                        <a:t>ms</a:t>
                      </a:r>
                      <a:r>
                        <a:rPr lang="en-US" sz="2200" dirty="0">
                          <a:effectLst/>
                        </a:rPr>
                        <a:t> - &gt;1 s</a:t>
                      </a: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dirty="0" err="1">
                          <a:effectLst/>
                          <a:hlinkClick r:id="rId21"/>
                        </a:rPr>
                        <a:t>Rusakov</a:t>
                      </a:r>
                      <a:r>
                        <a:rPr lang="en-US" sz="1200" dirty="0">
                          <a:effectLst/>
                          <a:hlinkClick r:id="rId21"/>
                        </a:rPr>
                        <a:t> and </a:t>
                      </a:r>
                      <a:r>
                        <a:rPr lang="en-US" sz="1200" dirty="0" err="1">
                          <a:effectLst/>
                          <a:hlinkClick r:id="rId21"/>
                        </a:rPr>
                        <a:t>Kullman</a:t>
                      </a:r>
                      <a:r>
                        <a:rPr lang="en-US" sz="1200" dirty="0">
                          <a:effectLst/>
                          <a:hlinkClick r:id="rId21"/>
                        </a:rPr>
                        <a:t>, 1998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  <a:hlinkClick r:id="rId22"/>
                        </a:rPr>
                        <a:t>Barbour, 2001</a:t>
                      </a:r>
                      <a:endParaRPr lang="en-US" sz="1200" dirty="0">
                        <a:effectLst/>
                      </a:endParaRPr>
                    </a:p>
                  </a:txBody>
                  <a:tcPr marL="53065" marR="53065" marT="26533" marB="265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213" y="1516815"/>
            <a:ext cx="8483979" cy="4899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69273" y="6416159"/>
            <a:ext cx="178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Rice et. al., </a:t>
            </a:r>
            <a:r>
              <a:rPr lang="en-US" dirty="0" smtClean="0"/>
              <a:t>2008.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reuptake mechanism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668"/>
          <a:stretch/>
        </p:blipFill>
        <p:spPr>
          <a:xfrm>
            <a:off x="115819" y="1967345"/>
            <a:ext cx="7173230" cy="48234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27885" y="3760846"/>
            <a:ext cx="697424" cy="5889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2597" y="4566758"/>
            <a:ext cx="1115878" cy="325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99565" y="2466551"/>
            <a:ext cx="50707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Dopamine clearance mediated with two mechanisms: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/>
              <a:t>Release: Content of a vesicle released instantly with a frequency.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/>
              <a:t>Uptake: Transporters will clear the EC DA.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0176" t="50526" r="41256" b="24993"/>
          <a:stretch/>
        </p:blipFill>
        <p:spPr>
          <a:xfrm rot="5700000">
            <a:off x="5078826" y="1669019"/>
            <a:ext cx="614597" cy="1678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8103" t="54522" r="23925" b="36954"/>
          <a:stretch/>
        </p:blipFill>
        <p:spPr>
          <a:xfrm>
            <a:off x="5820536" y="1755953"/>
            <a:ext cx="1289155" cy="5846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62394" y="3477718"/>
            <a:ext cx="539782" cy="155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29783" y="3660099"/>
            <a:ext cx="1691527" cy="6120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-120000">
            <a:off x="3762394" y="4409742"/>
            <a:ext cx="539782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70897" y="2758633"/>
            <a:ext cx="179358" cy="3259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70877" y="1912261"/>
            <a:ext cx="179358" cy="3259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62597" y="4522890"/>
            <a:ext cx="122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62597" y="4566758"/>
            <a:ext cx="1115878" cy="325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Oldest Model for DA transmission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68930" y="1611181"/>
                <a:ext cx="3303212" cy="892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𝐷𝐴</m:t>
                          </m:r>
                        </m:e>
                      </m:d>
                      <m:r>
                        <a:rPr lang="en-US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930" y="1611181"/>
                <a:ext cx="3303212" cy="8925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327826" y="2535393"/>
            <a:ext cx="3734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[DA] : extracellular DA concentration</a:t>
            </a:r>
          </a:p>
          <a:p>
            <a:r>
              <a:rPr lang="en-US" dirty="0" smtClean="0"/>
              <a:t>[DA]</a:t>
            </a:r>
            <a:r>
              <a:rPr lang="en-US" baseline="-25000" dirty="0" smtClean="0"/>
              <a:t>p</a:t>
            </a:r>
            <a:r>
              <a:rPr lang="en-US" dirty="0" smtClean="0"/>
              <a:t> : DA concentration of a vesicle</a:t>
            </a:r>
          </a:p>
          <a:p>
            <a:r>
              <a:rPr lang="en-US" dirty="0" smtClean="0"/>
              <a:t>f       : frequency of vesicular release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Michelis-Menten</a:t>
            </a:r>
            <a:r>
              <a:rPr lang="en-US" dirty="0" smtClean="0"/>
              <a:t> max rate, </a:t>
            </a:r>
          </a:p>
          <a:p>
            <a:r>
              <a:rPr lang="en-US" dirty="0" smtClean="0"/>
              <a:t>          function of DAT concentration</a:t>
            </a:r>
          </a:p>
        </p:txBody>
      </p:sp>
      <p:sp>
        <p:nvSpPr>
          <p:cNvPr id="41" name="Oval 40"/>
          <p:cNvSpPr/>
          <p:nvPr/>
        </p:nvSpPr>
        <p:spPr>
          <a:xfrm>
            <a:off x="5126182" y="1611181"/>
            <a:ext cx="1066800" cy="892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309201" y="1555761"/>
            <a:ext cx="1310797" cy="1145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534469" y="2503733"/>
            <a:ext cx="1270586" cy="161877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5"/>
            <a:endCxn id="52" idx="0"/>
          </p:cNvCxnSpPr>
          <p:nvPr/>
        </p:nvCxnSpPr>
        <p:spPr>
          <a:xfrm>
            <a:off x="7428036" y="2533826"/>
            <a:ext cx="1570935" cy="97604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55011" y="4122511"/>
            <a:ext cx="3512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Release term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Issues with release term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Constant increase in DA concentration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Release frequency is constant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242949" y="3509874"/>
            <a:ext cx="3512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ptake term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Issues with uptake term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Constant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, should be function of [DAT]</a:t>
            </a:r>
            <a:endParaRPr lang="en-US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6691745" y="4892222"/>
            <a:ext cx="5098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Concerns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Well-mixed assumption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 spatial information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18073" y="5997571"/>
            <a:ext cx="227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Garris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l., 1994.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Trebuchet MS" charset="0"/>
                <a:cs typeface="Trebuchet MS" charset="0"/>
              </a:rPr>
              <a:t>Volume Transmission Model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4748" y="4013771"/>
            <a:ext cx="77273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800" dirty="0" smtClean="0"/>
              <a:t>Two parameter for spatial variables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800" dirty="0" smtClean="0"/>
              <a:t>Single synapse model with single release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6623" y="5988734"/>
            <a:ext cx="145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Rice et. al., 2004.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4686" y="3139049"/>
                <a:ext cx="145834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86" y="3139049"/>
                <a:ext cx="1458348" cy="8066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08418" y="3138985"/>
                <a:ext cx="129734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18" y="3138985"/>
                <a:ext cx="1297343" cy="8066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30068" y="5034627"/>
            <a:ext cx="2529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⍺: void fraction</a:t>
            </a:r>
          </a:p>
          <a:p>
            <a:r>
              <a:rPr lang="en-US" dirty="0" err="1" smtClean="0"/>
              <a:t>λ</a:t>
            </a:r>
            <a:r>
              <a:rPr lang="en-US" dirty="0" smtClean="0"/>
              <a:t>: tortuosity</a:t>
            </a:r>
          </a:p>
          <a:p>
            <a:r>
              <a:rPr lang="en-US" dirty="0" smtClean="0"/>
              <a:t>U: total volume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: # of DA in vesicles</a:t>
            </a:r>
          </a:p>
          <a:p>
            <a:r>
              <a:rPr lang="en-US" dirty="0" smtClean="0"/>
              <a:t>k’: DA uptake rate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336" y="1799929"/>
                <a:ext cx="7434885" cy="1032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𝑒𝑓𝑓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𝑒𝑥𝑝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exp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⁡(−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6" y="1799929"/>
                <a:ext cx="7434885" cy="10325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67044" r="49135" b="129"/>
          <a:stretch/>
        </p:blipFill>
        <p:spPr>
          <a:xfrm>
            <a:off x="7539471" y="2356970"/>
            <a:ext cx="4610743" cy="33348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710891" y="1409088"/>
            <a:ext cx="1770878" cy="177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34822" y="1650407"/>
            <a:ext cx="1967345" cy="1260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25821" y="1954570"/>
            <a:ext cx="949106" cy="10873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41061" y="2897837"/>
            <a:ext cx="2527655" cy="38157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04" y="3261143"/>
            <a:ext cx="111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Gaussian diffusion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37749" y="1575702"/>
            <a:ext cx="138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First order decay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25690" y="5616433"/>
            <a:ext cx="5098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Concerns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Oversimplification of space and heterogeneity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First order reaction mechanism for transporters</a:t>
            </a:r>
          </a:p>
        </p:txBody>
      </p:sp>
    </p:spTree>
    <p:extLst>
      <p:ext uri="{BB962C8B-B14F-4D97-AF65-F5344CB8AC3E}">
        <p14:creationId xmlns:p14="http://schemas.microsoft.com/office/powerpoint/2010/main" val="15671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Spatial Model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54454" y="1431769"/>
            <a:ext cx="4237953" cy="2315636"/>
            <a:chOff x="141226" y="1656371"/>
            <a:chExt cx="6153089" cy="3926144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41226" y="2778724"/>
              <a:ext cx="51816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DAT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3246315" y="2745396"/>
              <a:ext cx="30480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</a:t>
              </a:r>
            </a:p>
          </p:txBody>
        </p:sp>
        <p:sp>
          <p:nvSpPr>
            <p:cNvPr id="8" name="Curved Right Arrow 7"/>
            <p:cNvSpPr/>
            <p:nvPr/>
          </p:nvSpPr>
          <p:spPr>
            <a:xfrm>
              <a:off x="2255715" y="2440596"/>
              <a:ext cx="381000" cy="762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188915" y="1656371"/>
              <a:ext cx="51054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 </a:t>
              </a:r>
              <a:r>
                <a:rPr lang="en-US" sz="2800" i="1" dirty="0" smtClean="0"/>
                <a:t>(extracellular</a:t>
              </a:r>
              <a:r>
                <a:rPr lang="en-US" sz="2800" i="1" dirty="0"/>
                <a:t>)</a:t>
              </a:r>
              <a:endParaRPr lang="en-US" sz="4400" i="1" dirty="0"/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" name="Curved Right Arrow 9"/>
            <p:cNvSpPr/>
            <p:nvPr/>
          </p:nvSpPr>
          <p:spPr>
            <a:xfrm>
              <a:off x="2310668" y="3932440"/>
              <a:ext cx="381000" cy="762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312615" y="4112490"/>
              <a:ext cx="57150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 </a:t>
              </a: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(intracellular)</a:t>
              </a:r>
              <a:endPara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74715" y="3278796"/>
              <a:ext cx="1600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1874715" y="3583596"/>
              <a:ext cx="1600200" cy="3048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rved Left Arrow 13"/>
            <p:cNvSpPr/>
            <p:nvPr/>
          </p:nvSpPr>
          <p:spPr>
            <a:xfrm rot="10643472">
              <a:off x="2728325" y="2448911"/>
              <a:ext cx="381000" cy="685800"/>
            </a:xfrm>
            <a:prstGeom prst="curvedLeftArrow">
              <a:avLst>
                <a:gd name="adj1" fmla="val 25000"/>
                <a:gd name="adj2" fmla="val 50000"/>
                <a:gd name="adj3" fmla="val 44825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445651" y="3959671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No reference and no justification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Rest of the parameters are from </a:t>
            </a:r>
            <a:r>
              <a:rPr lang="en-US" dirty="0" err="1" smtClean="0"/>
              <a:t>Michaelis-Menten</a:t>
            </a:r>
            <a:r>
              <a:rPr lang="en-US" dirty="0" smtClean="0"/>
              <a:t> kinetics.</a:t>
            </a:r>
          </a:p>
          <a:p>
            <a:pPr marL="285750" indent="-285750">
              <a:buFont typeface="Wingdings" charset="2"/>
              <a:buChar char="v"/>
            </a:pPr>
            <a:endParaRPr lang="en-US" dirty="0"/>
          </a:p>
          <a:p>
            <a:pPr marL="285750" indent="-285750">
              <a:buFont typeface="Wingdings" charset="2"/>
              <a:buChar char="v"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973910" y="6429675"/>
            <a:ext cx="2101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Rooney et. al., 2015.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876820" y="5159455"/>
            <a:ext cx="509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Concerns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Introduction of microscopic diffusion with very simple geometry.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Uncertainties and lack of validation of parameters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34919"/>
              </p:ext>
            </p:extLst>
          </p:nvPr>
        </p:nvGraphicFramePr>
        <p:xfrm>
          <a:off x="1262227" y="1431769"/>
          <a:ext cx="5244354" cy="521208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622177"/>
                <a:gridCol w="2622177"/>
              </a:tblGrid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Parameter</a:t>
                      </a:r>
                      <a:endParaRPr lang="en-US" b="1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Value</a:t>
                      </a:r>
                      <a:endParaRPr lang="en-US" b="1" i="0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Number of dopamine molecules per vesicle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s-IS" dirty="0">
                          <a:effectLst/>
                        </a:rPr>
                        <a:t>1900</a:t>
                      </a:r>
                    </a:p>
                  </a:txBody>
                  <a:tcPr anchor="ctr"/>
                </a:tc>
              </a:tr>
              <a:tr h="534375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Extracellular volume associated with a release site (dorsal striatum)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k-SK" dirty="0">
                          <a:effectLst/>
                        </a:rPr>
                        <a:t>2 × 10</a:t>
                      </a:r>
                      <a:r>
                        <a:rPr lang="sk-SK" baseline="30000" dirty="0">
                          <a:effectLst/>
                        </a:rPr>
                        <a:t>−15</a:t>
                      </a:r>
                      <a:r>
                        <a:rPr lang="sk-SK" dirty="0">
                          <a:effectLst/>
                        </a:rPr>
                        <a:t> l</a:t>
                      </a: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Number of DAT associated with a release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s-IS" dirty="0">
                          <a:effectLst/>
                        </a:rPr>
                        <a:t>2800</a:t>
                      </a: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DAT catalytic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i-FI" dirty="0">
                          <a:effectLst/>
                        </a:rPr>
                        <a:t>9 s</a:t>
                      </a:r>
                      <a:r>
                        <a:rPr lang="fi-FI" baseline="30000" dirty="0">
                          <a:effectLst/>
                        </a:rPr>
                        <a:t>−1</a:t>
                      </a:r>
                      <a:endParaRPr lang="fi-FI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DAT-DA binding </a:t>
                      </a:r>
                      <a:r>
                        <a:rPr lang="en-US" dirty="0" smtClean="0">
                          <a:effectLst/>
                        </a:rPr>
                        <a:t>on rate </a:t>
                      </a:r>
                      <a:r>
                        <a:rPr lang="en-US" dirty="0">
                          <a:effectLst/>
                        </a:rPr>
                        <a:t>(transfected cells)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k-SK" dirty="0">
                          <a:effectLst/>
                        </a:rPr>
                        <a:t>5× 10</a:t>
                      </a:r>
                      <a:r>
                        <a:rPr lang="sk-SK" baseline="30000" dirty="0">
                          <a:effectLst/>
                        </a:rPr>
                        <a:t>+6</a:t>
                      </a:r>
                      <a:r>
                        <a:rPr lang="sk-SK" dirty="0">
                          <a:effectLst/>
                        </a:rPr>
                        <a:t> M</a:t>
                      </a:r>
                      <a:r>
                        <a:rPr lang="sk-SK" baseline="30000" dirty="0">
                          <a:effectLst/>
                        </a:rPr>
                        <a:t>−1</a:t>
                      </a:r>
                      <a:r>
                        <a:rPr lang="sk-SK" dirty="0">
                          <a:effectLst/>
                        </a:rPr>
                        <a:t> s</a:t>
                      </a:r>
                      <a:r>
                        <a:rPr lang="sk-SK" baseline="30000" dirty="0">
                          <a:effectLst/>
                        </a:rPr>
                        <a:t>−1</a:t>
                      </a:r>
                      <a:endParaRPr lang="sk-SK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DAT-DA binding </a:t>
                      </a:r>
                      <a:r>
                        <a:rPr lang="en-US" dirty="0" smtClean="0">
                          <a:effectLst/>
                        </a:rPr>
                        <a:t>on rate </a:t>
                      </a:r>
                      <a:r>
                        <a:rPr lang="en-US" dirty="0">
                          <a:effectLst/>
                        </a:rPr>
                        <a:t>(tissue prep)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k-SK" dirty="0">
                          <a:effectLst/>
                        </a:rPr>
                        <a:t>1.3× 10</a:t>
                      </a:r>
                      <a:r>
                        <a:rPr lang="sk-SK" baseline="30000" dirty="0">
                          <a:effectLst/>
                        </a:rPr>
                        <a:t>+8</a:t>
                      </a:r>
                      <a:r>
                        <a:rPr lang="sk-SK" dirty="0">
                          <a:effectLst/>
                        </a:rPr>
                        <a:t> M</a:t>
                      </a:r>
                      <a:r>
                        <a:rPr lang="sk-SK" baseline="30000" dirty="0">
                          <a:effectLst/>
                        </a:rPr>
                        <a:t>−1</a:t>
                      </a:r>
                      <a:r>
                        <a:rPr lang="sk-SK" dirty="0">
                          <a:effectLst/>
                        </a:rPr>
                        <a:t> s</a:t>
                      </a:r>
                      <a:r>
                        <a:rPr lang="sk-SK" baseline="30000" dirty="0">
                          <a:effectLst/>
                        </a:rPr>
                        <a:t>−1</a:t>
                      </a:r>
                      <a:endParaRPr lang="sk-SK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DAT-DA binding </a:t>
                      </a:r>
                      <a:r>
                        <a:rPr lang="en-US" dirty="0" smtClean="0">
                          <a:effectLst/>
                        </a:rPr>
                        <a:t>off rate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dirty="0">
                          <a:effectLst/>
                        </a:rPr>
                        <a:t>0.5 s</a:t>
                      </a:r>
                      <a:r>
                        <a:rPr lang="nb-NO" baseline="30000" dirty="0">
                          <a:effectLst/>
                        </a:rPr>
                        <a:t>−1</a:t>
                      </a:r>
                      <a:endParaRPr lang="nb-NO" dirty="0">
                        <a:effectLst/>
                      </a:endParaRPr>
                    </a:p>
                  </a:txBody>
                  <a:tcPr anchor="ctr"/>
                </a:tc>
              </a:tr>
              <a:tr h="305357">
                <a:tc>
                  <a:txBody>
                    <a:bodyPr/>
                    <a:lstStyle/>
                    <a:p>
                      <a:pPr algn="ctr" fontAlgn="auto"/>
                      <a:r>
                        <a:rPr lang="en-US" dirty="0">
                          <a:effectLst/>
                        </a:rPr>
                        <a:t>Dopamine diffusion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k-SK" dirty="0">
                          <a:effectLst/>
                        </a:rPr>
                        <a:t>4 × 10</a:t>
                      </a:r>
                      <a:r>
                        <a:rPr lang="sk-SK" baseline="30000" dirty="0">
                          <a:effectLst/>
                        </a:rPr>
                        <a:t>−6</a:t>
                      </a:r>
                      <a:r>
                        <a:rPr lang="sk-SK" dirty="0">
                          <a:effectLst/>
                        </a:rPr>
                        <a:t> cm</a:t>
                      </a:r>
                      <a:r>
                        <a:rPr lang="sk-SK" baseline="30000" dirty="0">
                          <a:effectLst/>
                        </a:rPr>
                        <a:t>−2</a:t>
                      </a:r>
                      <a:r>
                        <a:rPr lang="sk-SK" dirty="0">
                          <a:effectLst/>
                        </a:rPr>
                        <a:t> s</a:t>
                      </a:r>
                      <a:r>
                        <a:rPr lang="sk-SK" baseline="30000" dirty="0" smtClean="0">
                          <a:effectLst/>
                        </a:rPr>
                        <a:t>−1</a:t>
                      </a:r>
                      <a:endParaRPr lang="sk-SK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86" y="1422037"/>
            <a:ext cx="5089467" cy="521474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930153" y="2998905"/>
            <a:ext cx="1445899" cy="103890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85128" y="3879576"/>
            <a:ext cx="1690924" cy="38939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70086" y="2109426"/>
            <a:ext cx="1516919" cy="171866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well-mixed assumption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Microscopic diffusion in the form of Monte Carlo diffusion of DA molecules is implemented.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Image data is utilized to build geometry and place molecules.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967</Words>
  <Application>Microsoft Macintosh PowerPoint</Application>
  <PresentationFormat>Widescreen</PresentationFormat>
  <Paragraphs>235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Cambria Math</vt:lpstr>
      <vt:lpstr>Trebuchet MS</vt:lpstr>
      <vt:lpstr>Wingdings</vt:lpstr>
      <vt:lpstr>Arial</vt:lpstr>
      <vt:lpstr>Office Theme</vt:lpstr>
      <vt:lpstr>Investigation of Spatial Effects on Dopamine Reuptake Mechanism</vt:lpstr>
      <vt:lpstr>Aims</vt:lpstr>
      <vt:lpstr>Difference between dopaminergic and glutamatergic synapses</vt:lpstr>
      <vt:lpstr>Model </vt:lpstr>
      <vt:lpstr>Dopamine reuptake mechanism</vt:lpstr>
      <vt:lpstr>Oldest Model for DA transmission</vt:lpstr>
      <vt:lpstr>Volume Transmission Model</vt:lpstr>
      <vt:lpstr>Simple Spatial Model</vt:lpstr>
      <vt:lpstr>New Model</vt:lpstr>
      <vt:lpstr>Protocol</vt:lpstr>
      <vt:lpstr>Image Data</vt:lpstr>
      <vt:lpstr>Manual 3D reconstruction</vt:lpstr>
      <vt:lpstr>Environment</vt:lpstr>
      <vt:lpstr>Full reconstructed image</vt:lpstr>
      <vt:lpstr>DAT placement according to images</vt:lpstr>
      <vt:lpstr>Active zone placement </vt:lpstr>
      <vt:lpstr>Kinetics and Simulation Setup</vt:lpstr>
      <vt:lpstr>Results</vt:lpstr>
      <vt:lpstr>Results</vt:lpstr>
      <vt:lpstr>Outputs and analyses</vt:lpstr>
      <vt:lpstr>Sample Results</vt:lpstr>
      <vt:lpstr>Conclusion</vt:lpstr>
      <vt:lpstr>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 Spatial Effects on Dopamine Reuptake Mechanism</dc:title>
  <dc:creator>Microsoft Office User</dc:creator>
  <cp:lastModifiedBy>Microsoft Office User</cp:lastModifiedBy>
  <cp:revision>39</cp:revision>
  <dcterms:created xsi:type="dcterms:W3CDTF">2015-12-14T02:15:25Z</dcterms:created>
  <dcterms:modified xsi:type="dcterms:W3CDTF">2015-12-15T01:38:31Z</dcterms:modified>
</cp:coreProperties>
</file>