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4"/>
  </p:notesMasterIdLst>
  <p:sldIdLst>
    <p:sldId id="256" r:id="rId2"/>
    <p:sldId id="257" r:id="rId3"/>
    <p:sldId id="258" r:id="rId4"/>
    <p:sldId id="277" r:id="rId5"/>
    <p:sldId id="272" r:id="rId6"/>
    <p:sldId id="301" r:id="rId7"/>
    <p:sldId id="275" r:id="rId8"/>
    <p:sldId id="278" r:id="rId9"/>
    <p:sldId id="266" r:id="rId10"/>
    <p:sldId id="273" r:id="rId11"/>
    <p:sldId id="274" r:id="rId12"/>
    <p:sldId id="261" r:id="rId13"/>
    <p:sldId id="287" r:id="rId14"/>
    <p:sldId id="260" r:id="rId15"/>
    <p:sldId id="300" r:id="rId16"/>
    <p:sldId id="264" r:id="rId17"/>
    <p:sldId id="298" r:id="rId18"/>
    <p:sldId id="288" r:id="rId19"/>
    <p:sldId id="265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69" r:id="rId29"/>
    <p:sldId id="289" r:id="rId30"/>
    <p:sldId id="270" r:id="rId31"/>
    <p:sldId id="299" r:id="rId32"/>
    <p:sldId id="290" r:id="rId3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94949"/>
    <a:srgbClr val="535353"/>
    <a:srgbClr val="585858"/>
    <a:srgbClr val="343434"/>
    <a:srgbClr val="363636"/>
    <a:srgbClr val="3B3B3B"/>
    <a:srgbClr val="272727"/>
    <a:srgbClr val="3F3F3F"/>
    <a:srgbClr val="5C5C5C"/>
    <a:srgbClr val="00C9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 showGuides="1">
      <p:cViewPr varScale="1">
        <p:scale>
          <a:sx n="79" d="100"/>
          <a:sy n="79" d="100"/>
        </p:scale>
        <p:origin x="-54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DEF419-FBED-CB42-9C9B-C55714558D4A}" type="datetimeFigureOut">
              <a:rPr lang="en-US" smtClean="0"/>
              <a:t>10/17/2014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CBA2F0-6676-844E-9F25-225506CB2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6821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LDDMM = non-rigid image</a:t>
            </a:r>
            <a:r>
              <a:rPr lang="en-US" baseline="0" dirty="0" smtClean="0"/>
              <a:t> registration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50EC5C-5A9E-5C45-B2FF-F4C01C990132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041CD-AD7C-E844-B620-D813806058C4}" type="datetimeFigureOut">
              <a:rPr lang="en-US" smtClean="0"/>
              <a:t>10/17/2014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472E6-036A-1548-A07B-F38C5D9834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041CD-AD7C-E844-B620-D813806058C4}" type="datetimeFigureOut">
              <a:rPr lang="en-US" smtClean="0"/>
              <a:t>10/17/2014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472E6-036A-1548-A07B-F38C5D9834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041CD-AD7C-E844-B620-D813806058C4}" type="datetimeFigureOut">
              <a:rPr lang="en-US" smtClean="0"/>
              <a:t>10/17/2014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472E6-036A-1548-A07B-F38C5D9834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041CD-AD7C-E844-B620-D813806058C4}" type="datetimeFigureOut">
              <a:rPr lang="en-US" smtClean="0"/>
              <a:t>10/17/2014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472E6-036A-1548-A07B-F38C5D9834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041CD-AD7C-E844-B620-D813806058C4}" type="datetimeFigureOut">
              <a:rPr lang="en-US" smtClean="0"/>
              <a:t>10/17/2014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472E6-036A-1548-A07B-F38C5D9834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041CD-AD7C-E844-B620-D813806058C4}" type="datetimeFigureOut">
              <a:rPr lang="en-US" smtClean="0"/>
              <a:t>10/17/2014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472E6-036A-1548-A07B-F38C5D9834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041CD-AD7C-E844-B620-D813806058C4}" type="datetimeFigureOut">
              <a:rPr lang="en-US" smtClean="0"/>
              <a:t>10/17/2014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472E6-036A-1548-A07B-F38C5D9834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041CD-AD7C-E844-B620-D813806058C4}" type="datetimeFigureOut">
              <a:rPr lang="en-US" smtClean="0"/>
              <a:t>10/17/2014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472E6-036A-1548-A07B-F38C5D9834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041CD-AD7C-E844-B620-D813806058C4}" type="datetimeFigureOut">
              <a:rPr lang="en-US" smtClean="0"/>
              <a:t>10/17/2014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472E6-036A-1548-A07B-F38C5D9834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041CD-AD7C-E844-B620-D813806058C4}" type="datetimeFigureOut">
              <a:rPr lang="en-US" smtClean="0"/>
              <a:t>10/17/2014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472E6-036A-1548-A07B-F38C5D9834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041CD-AD7C-E844-B620-D813806058C4}" type="datetimeFigureOut">
              <a:rPr lang="en-US" smtClean="0"/>
              <a:t>10/17/2014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472E6-036A-1548-A07B-F38C5D9834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C041CD-AD7C-E844-B620-D813806058C4}" type="datetimeFigureOut">
              <a:rPr lang="en-US" smtClean="0"/>
              <a:t>10/17/2014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472E6-036A-1548-A07B-F38C5D98346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\\localhost\Users\devinsullivan\Documents\DNAwalkMov_wcellfast.m4v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Tools for automatically combining biochemical and cell organization models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Devin Sullivan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Cellular Systems Modeling:</a:t>
            </a:r>
            <a:br>
              <a:rPr lang="en-US" dirty="0" smtClean="0"/>
            </a:br>
            <a:r>
              <a:rPr lang="en-US" dirty="0" smtClean="0"/>
              <a:t>Previous approaches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E393F-E6B9-AC49-A0A0-E0D27821AB3C}" type="slidenum">
              <a:rPr lang="en-US" smtClean="0"/>
              <a:pPr/>
              <a:t>10</a:t>
            </a:fld>
            <a:endParaRPr lang="en-US"/>
          </a:p>
        </p:txBody>
      </p:sp>
      <p:grpSp>
        <p:nvGrpSpPr>
          <p:cNvPr id="3" name="Group 22"/>
          <p:cNvGrpSpPr/>
          <p:nvPr/>
        </p:nvGrpSpPr>
        <p:grpSpPr>
          <a:xfrm>
            <a:off x="1253067" y="2878667"/>
            <a:ext cx="2709333" cy="2641600"/>
            <a:chOff x="1253067" y="2878667"/>
            <a:chExt cx="2709333" cy="2641600"/>
          </a:xfrm>
        </p:grpSpPr>
        <p:sp>
          <p:nvSpPr>
            <p:cNvPr id="5" name="Oval 4"/>
            <p:cNvSpPr/>
            <p:nvPr/>
          </p:nvSpPr>
          <p:spPr>
            <a:xfrm>
              <a:off x="1253067" y="2878667"/>
              <a:ext cx="2709333" cy="2641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1862667" y="3663950"/>
              <a:ext cx="762000" cy="789517"/>
            </a:xfrm>
            <a:prstGeom prst="ellipse">
              <a:avLst/>
            </a:prstGeom>
            <a:solidFill>
              <a:srgbClr val="CB0202"/>
            </a:solidFill>
            <a:ln>
              <a:solidFill>
                <a:srgbClr val="CB020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3098800" y="4453467"/>
              <a:ext cx="127000" cy="124882"/>
            </a:xfrm>
            <a:prstGeom prst="ellipse">
              <a:avLst/>
            </a:prstGeom>
            <a:solidFill>
              <a:srgbClr val="008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2971800" y="3655486"/>
              <a:ext cx="127000" cy="124882"/>
            </a:xfrm>
            <a:prstGeom prst="ellipse">
              <a:avLst/>
            </a:prstGeom>
            <a:solidFill>
              <a:srgbClr val="008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3187700" y="4089400"/>
              <a:ext cx="127000" cy="124882"/>
            </a:xfrm>
            <a:prstGeom prst="ellipse">
              <a:avLst/>
            </a:prstGeom>
            <a:solidFill>
              <a:srgbClr val="008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3467100" y="3780368"/>
              <a:ext cx="127000" cy="124882"/>
            </a:xfrm>
            <a:prstGeom prst="ellipse">
              <a:avLst/>
            </a:prstGeom>
            <a:solidFill>
              <a:srgbClr val="008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908300" y="5008031"/>
              <a:ext cx="127000" cy="124882"/>
            </a:xfrm>
            <a:prstGeom prst="ellipse">
              <a:avLst/>
            </a:prstGeom>
            <a:solidFill>
              <a:srgbClr val="008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2216150" y="4883149"/>
              <a:ext cx="127000" cy="124882"/>
            </a:xfrm>
            <a:prstGeom prst="ellipse">
              <a:avLst/>
            </a:prstGeom>
            <a:solidFill>
              <a:srgbClr val="008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2497667" y="3202518"/>
              <a:ext cx="127000" cy="124882"/>
            </a:xfrm>
            <a:prstGeom prst="ellipse">
              <a:avLst/>
            </a:prstGeom>
            <a:solidFill>
              <a:srgbClr val="008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1209402" y="2279194"/>
            <a:ext cx="2813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Vastly simplified geometries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112825" y="2702528"/>
            <a:ext cx="1669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Neuronal EM</a:t>
            </a:r>
            <a:r>
              <a:rPr lang="en-US" baseline="30000" dirty="0"/>
              <a:t>1</a:t>
            </a:r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3006" y="3110385"/>
            <a:ext cx="2584996" cy="2429897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5661537" y="2279194"/>
            <a:ext cx="25037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Manual segmentation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555823" y="6207302"/>
            <a:ext cx="82605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</a:p>
          <a:p>
            <a:pPr lvl="0"/>
            <a:r>
              <a:rPr lang="en-US" dirty="0"/>
              <a:t>1</a:t>
            </a:r>
            <a:r>
              <a:rPr lang="en-US" dirty="0" smtClean="0"/>
              <a:t>. Vazquez-Reina, A., </a:t>
            </a:r>
            <a:r>
              <a:rPr lang="en-US" dirty="0" err="1" smtClean="0"/>
              <a:t>Gelbart</a:t>
            </a:r>
            <a:r>
              <a:rPr lang="en-US" dirty="0" smtClean="0"/>
              <a:t>, M., Huang, D., </a:t>
            </a:r>
            <a:r>
              <a:rPr lang="en-US" dirty="0" err="1" smtClean="0"/>
              <a:t>Lichtman</a:t>
            </a:r>
            <a:r>
              <a:rPr lang="en-US" dirty="0" smtClean="0"/>
              <a:t>, J., Miller, E., &amp; </a:t>
            </a:r>
            <a:r>
              <a:rPr lang="en-US" dirty="0" err="1" smtClean="0"/>
              <a:t>Pfister</a:t>
            </a:r>
            <a:r>
              <a:rPr lang="en-US" dirty="0" smtClean="0"/>
              <a:t>, H. 2011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High-throughput spatially realistic simulations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Study the effects of spatial variance caused by</a:t>
            </a:r>
          </a:p>
          <a:p>
            <a:pPr lvl="1"/>
            <a:r>
              <a:rPr lang="en-US" dirty="0" smtClean="0"/>
              <a:t>Cell cycle</a:t>
            </a:r>
          </a:p>
          <a:p>
            <a:pPr lvl="1"/>
            <a:r>
              <a:rPr lang="en-US" dirty="0" smtClean="0"/>
              <a:t>Diseases</a:t>
            </a:r>
          </a:p>
          <a:p>
            <a:pPr lvl="1"/>
            <a:r>
              <a:rPr lang="en-US" dirty="0" smtClean="0"/>
              <a:t>Drugs</a:t>
            </a:r>
          </a:p>
          <a:p>
            <a:pPr lvl="1"/>
            <a:r>
              <a:rPr lang="en-US" dirty="0" smtClean="0"/>
              <a:t>Inherent cell variance</a:t>
            </a:r>
          </a:p>
          <a:p>
            <a:r>
              <a:rPr lang="en-US" dirty="0" smtClean="0"/>
              <a:t>Model large systems with high spatial realism</a:t>
            </a:r>
          </a:p>
          <a:p>
            <a:r>
              <a:rPr lang="en-US" dirty="0" smtClean="0"/>
              <a:t>Validate generative model accuracies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E393F-E6B9-AC49-A0A0-E0D27821AB3C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3"/>
          <p:cNvGrpSpPr/>
          <p:nvPr/>
        </p:nvGrpSpPr>
        <p:grpSpPr>
          <a:xfrm>
            <a:off x="156463" y="1222432"/>
            <a:ext cx="8876383" cy="5267825"/>
            <a:chOff x="156463" y="1222432"/>
            <a:chExt cx="8876383" cy="5267825"/>
          </a:xfrm>
        </p:grpSpPr>
        <p:pic>
          <p:nvPicPr>
            <p:cNvPr id="4" name="Picture 3" descr="frame25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6463" y="3615637"/>
              <a:ext cx="1940344" cy="1732025"/>
            </a:xfrm>
            <a:prstGeom prst="rect">
              <a:avLst/>
            </a:prstGeom>
          </p:spPr>
        </p:pic>
        <p:cxnSp>
          <p:nvCxnSpPr>
            <p:cNvPr id="9" name="Straight Arrow Connector 8"/>
            <p:cNvCxnSpPr/>
            <p:nvPr/>
          </p:nvCxnSpPr>
          <p:spPr>
            <a:xfrm>
              <a:off x="1860543" y="4486899"/>
              <a:ext cx="1432323" cy="158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tangle 9"/>
            <p:cNvSpPr/>
            <p:nvPr/>
          </p:nvSpPr>
          <p:spPr>
            <a:xfrm>
              <a:off x="3292866" y="4151745"/>
              <a:ext cx="1506157" cy="663955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>
                  <a:solidFill>
                    <a:schemeClr val="tx1"/>
                  </a:solidFill>
                </a:rPr>
                <a:t>CellOrganizer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3" name="Summing Junction 12"/>
            <p:cNvSpPr/>
            <p:nvPr/>
          </p:nvSpPr>
          <p:spPr>
            <a:xfrm>
              <a:off x="4607059" y="2717341"/>
              <a:ext cx="383922" cy="339669"/>
            </a:xfrm>
            <a:prstGeom prst="flowChartSummingJunction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Elbow Connector 15"/>
            <p:cNvCxnSpPr>
              <a:stCxn id="10" idx="3"/>
              <a:endCxn id="13" idx="6"/>
            </p:cNvCxnSpPr>
            <p:nvPr/>
          </p:nvCxnSpPr>
          <p:spPr>
            <a:xfrm flipV="1">
              <a:off x="4799023" y="2887176"/>
              <a:ext cx="191958" cy="1596547"/>
            </a:xfrm>
            <a:prstGeom prst="bentConnector3">
              <a:avLst>
                <a:gd name="adj1" fmla="val 342168"/>
              </a:avLst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 rot="16200000">
              <a:off x="4535561" y="3364777"/>
              <a:ext cx="117325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Geometric</a:t>
              </a:r>
            </a:p>
            <a:p>
              <a:pPr algn="ctr"/>
              <a:r>
                <a:rPr lang="en-US" dirty="0" smtClean="0"/>
                <a:t>model</a:t>
              </a:r>
              <a:endParaRPr lang="en-US" dirty="0"/>
            </a:p>
          </p:txBody>
        </p:sp>
        <p:cxnSp>
          <p:nvCxnSpPr>
            <p:cNvPr id="20" name="Shape 19"/>
            <p:cNvCxnSpPr>
              <a:stCxn id="13" idx="2"/>
              <a:endCxn id="10" idx="0"/>
            </p:cNvCxnSpPr>
            <p:nvPr/>
          </p:nvCxnSpPr>
          <p:spPr>
            <a:xfrm rot="10800000" flipV="1">
              <a:off x="4045945" y="2887175"/>
              <a:ext cx="561114" cy="1264569"/>
            </a:xfrm>
            <a:prstGeom prst="bentConnector2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1"/>
            <p:cNvSpPr/>
            <p:nvPr/>
          </p:nvSpPr>
          <p:spPr>
            <a:xfrm>
              <a:off x="2628383" y="1222432"/>
              <a:ext cx="1506157" cy="663955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>
                  <a:solidFill>
                    <a:schemeClr val="tx1"/>
                  </a:solidFill>
                </a:rPr>
                <a:t>BioNetGen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13981" y="2156145"/>
              <a:ext cx="1546562" cy="124801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Experiments</a:t>
              </a:r>
            </a:p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 &amp;</a:t>
              </a:r>
            </a:p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Literature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28" name="Shape 27"/>
            <p:cNvCxnSpPr>
              <a:stCxn id="22" idx="3"/>
              <a:endCxn id="13" idx="0"/>
            </p:cNvCxnSpPr>
            <p:nvPr/>
          </p:nvCxnSpPr>
          <p:spPr>
            <a:xfrm>
              <a:off x="4134540" y="1554410"/>
              <a:ext cx="664480" cy="1162931"/>
            </a:xfrm>
            <a:prstGeom prst="bentConnector2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 rot="16200000">
              <a:off x="4047219" y="1871317"/>
              <a:ext cx="77989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SBML</a:t>
              </a:r>
            </a:p>
            <a:p>
              <a:pPr algn="ctr"/>
              <a:r>
                <a:rPr lang="en-US" dirty="0" smtClean="0"/>
                <a:t>model </a:t>
              </a:r>
              <a:endParaRPr lang="en-US" dirty="0"/>
            </a:p>
          </p:txBody>
        </p:sp>
        <p:pic>
          <p:nvPicPr>
            <p:cNvPr id="33" name="Picture 32" descr="frame00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292866" y="5474150"/>
              <a:ext cx="1506154" cy="847212"/>
            </a:xfrm>
            <a:prstGeom prst="rect">
              <a:avLst/>
            </a:prstGeom>
          </p:spPr>
        </p:pic>
        <p:cxnSp>
          <p:nvCxnSpPr>
            <p:cNvPr id="35" name="Straight Arrow Connector 34"/>
            <p:cNvCxnSpPr>
              <a:stCxn id="10" idx="2"/>
              <a:endCxn id="33" idx="0"/>
            </p:cNvCxnSpPr>
            <p:nvPr/>
          </p:nvCxnSpPr>
          <p:spPr>
            <a:xfrm rot="5400000">
              <a:off x="3716719" y="5144924"/>
              <a:ext cx="658450" cy="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>
              <a:stCxn id="33" idx="3"/>
              <a:endCxn id="38" idx="1"/>
            </p:cNvCxnSpPr>
            <p:nvPr/>
          </p:nvCxnSpPr>
          <p:spPr>
            <a:xfrm>
              <a:off x="4799020" y="5897756"/>
              <a:ext cx="439610" cy="158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Rectangle 37"/>
            <p:cNvSpPr/>
            <p:nvPr/>
          </p:nvSpPr>
          <p:spPr>
            <a:xfrm>
              <a:off x="5238630" y="5565778"/>
              <a:ext cx="1506157" cy="663955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>
                  <a:solidFill>
                    <a:schemeClr val="tx1"/>
                  </a:solidFill>
                </a:rPr>
                <a:t>Mcell/VCell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44" name="Straight Arrow Connector 43"/>
            <p:cNvCxnSpPr>
              <a:stCxn id="38" idx="3"/>
              <a:endCxn id="56" idx="1"/>
            </p:cNvCxnSpPr>
            <p:nvPr/>
          </p:nvCxnSpPr>
          <p:spPr>
            <a:xfrm flipV="1">
              <a:off x="6744787" y="5892521"/>
              <a:ext cx="757668" cy="523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hape 54"/>
            <p:cNvCxnSpPr>
              <a:stCxn id="23" idx="0"/>
              <a:endCxn id="22" idx="1"/>
            </p:cNvCxnSpPr>
            <p:nvPr/>
          </p:nvCxnSpPr>
          <p:spPr>
            <a:xfrm rot="5400000" flipH="1" flipV="1">
              <a:off x="1556955" y="1084718"/>
              <a:ext cx="601735" cy="1541121"/>
            </a:xfrm>
            <a:prstGeom prst="bentConnector2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502455" y="5294784"/>
              <a:ext cx="1530391" cy="1195473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1209" y="-20722"/>
            <a:ext cx="7545553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Automation of spatial modeling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364697" y="6305591"/>
            <a:ext cx="13956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SBML-spatial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3"/>
          <p:cNvGrpSpPr/>
          <p:nvPr/>
        </p:nvGrpSpPr>
        <p:grpSpPr>
          <a:xfrm>
            <a:off x="156463" y="1222432"/>
            <a:ext cx="8876383" cy="5267825"/>
            <a:chOff x="156463" y="1222432"/>
            <a:chExt cx="8876383" cy="5267825"/>
          </a:xfrm>
        </p:grpSpPr>
        <p:pic>
          <p:nvPicPr>
            <p:cNvPr id="4" name="Picture 3" descr="frame25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6463" y="3615637"/>
              <a:ext cx="1940344" cy="1732025"/>
            </a:xfrm>
            <a:prstGeom prst="rect">
              <a:avLst/>
            </a:prstGeom>
          </p:spPr>
        </p:pic>
        <p:cxnSp>
          <p:nvCxnSpPr>
            <p:cNvPr id="9" name="Straight Arrow Connector 8"/>
            <p:cNvCxnSpPr/>
            <p:nvPr/>
          </p:nvCxnSpPr>
          <p:spPr>
            <a:xfrm>
              <a:off x="1860543" y="4486899"/>
              <a:ext cx="1432323" cy="158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tangle 9"/>
            <p:cNvSpPr/>
            <p:nvPr/>
          </p:nvSpPr>
          <p:spPr>
            <a:xfrm>
              <a:off x="3292866" y="4151745"/>
              <a:ext cx="1506157" cy="663955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>
                  <a:solidFill>
                    <a:schemeClr val="tx1"/>
                  </a:solidFill>
                </a:rPr>
                <a:t>CellOrganizer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3" name="Summing Junction 12"/>
            <p:cNvSpPr/>
            <p:nvPr/>
          </p:nvSpPr>
          <p:spPr>
            <a:xfrm>
              <a:off x="4607059" y="2717341"/>
              <a:ext cx="383922" cy="339669"/>
            </a:xfrm>
            <a:prstGeom prst="flowChartSummingJunction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Elbow Connector 15"/>
            <p:cNvCxnSpPr>
              <a:stCxn id="10" idx="3"/>
              <a:endCxn id="13" idx="6"/>
            </p:cNvCxnSpPr>
            <p:nvPr/>
          </p:nvCxnSpPr>
          <p:spPr>
            <a:xfrm flipV="1">
              <a:off x="4799023" y="2887176"/>
              <a:ext cx="191958" cy="1596547"/>
            </a:xfrm>
            <a:prstGeom prst="bentConnector3">
              <a:avLst>
                <a:gd name="adj1" fmla="val 342168"/>
              </a:avLst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 rot="16200000">
              <a:off x="4535561" y="3364777"/>
              <a:ext cx="117325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Geometric</a:t>
              </a:r>
            </a:p>
            <a:p>
              <a:pPr algn="ctr"/>
              <a:r>
                <a:rPr lang="en-US" dirty="0" smtClean="0"/>
                <a:t>model</a:t>
              </a:r>
              <a:endParaRPr lang="en-US" dirty="0"/>
            </a:p>
          </p:txBody>
        </p:sp>
        <p:cxnSp>
          <p:nvCxnSpPr>
            <p:cNvPr id="20" name="Shape 19"/>
            <p:cNvCxnSpPr>
              <a:stCxn id="13" idx="2"/>
              <a:endCxn id="10" idx="0"/>
            </p:cNvCxnSpPr>
            <p:nvPr/>
          </p:nvCxnSpPr>
          <p:spPr>
            <a:xfrm rot="10800000" flipV="1">
              <a:off x="4045945" y="2887175"/>
              <a:ext cx="561114" cy="1264569"/>
            </a:xfrm>
            <a:prstGeom prst="bentConnector2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1"/>
            <p:cNvSpPr/>
            <p:nvPr/>
          </p:nvSpPr>
          <p:spPr>
            <a:xfrm>
              <a:off x="2628383" y="1222432"/>
              <a:ext cx="1506157" cy="663955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>
                  <a:solidFill>
                    <a:schemeClr val="tx1"/>
                  </a:solidFill>
                </a:rPr>
                <a:t>BioNetGen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13981" y="2156145"/>
              <a:ext cx="1546562" cy="124801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Experiments</a:t>
              </a:r>
            </a:p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 &amp;</a:t>
              </a:r>
            </a:p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Literature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28" name="Shape 27"/>
            <p:cNvCxnSpPr>
              <a:stCxn id="22" idx="3"/>
              <a:endCxn id="13" idx="0"/>
            </p:cNvCxnSpPr>
            <p:nvPr/>
          </p:nvCxnSpPr>
          <p:spPr>
            <a:xfrm>
              <a:off x="4134540" y="1554410"/>
              <a:ext cx="664480" cy="1162931"/>
            </a:xfrm>
            <a:prstGeom prst="bentConnector2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 rot="16200000">
              <a:off x="4047219" y="1871317"/>
              <a:ext cx="77989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SBML</a:t>
              </a:r>
            </a:p>
            <a:p>
              <a:pPr algn="ctr"/>
              <a:r>
                <a:rPr lang="en-US" dirty="0" smtClean="0"/>
                <a:t>model </a:t>
              </a:r>
              <a:endParaRPr lang="en-US" dirty="0"/>
            </a:p>
          </p:txBody>
        </p:sp>
        <p:pic>
          <p:nvPicPr>
            <p:cNvPr id="33" name="Picture 32" descr="frame00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292866" y="5474150"/>
              <a:ext cx="1506154" cy="847212"/>
            </a:xfrm>
            <a:prstGeom prst="rect">
              <a:avLst/>
            </a:prstGeom>
          </p:spPr>
        </p:pic>
        <p:cxnSp>
          <p:nvCxnSpPr>
            <p:cNvPr id="35" name="Straight Arrow Connector 34"/>
            <p:cNvCxnSpPr>
              <a:stCxn id="10" idx="2"/>
              <a:endCxn id="33" idx="0"/>
            </p:cNvCxnSpPr>
            <p:nvPr/>
          </p:nvCxnSpPr>
          <p:spPr>
            <a:xfrm rot="5400000">
              <a:off x="3716719" y="5144924"/>
              <a:ext cx="658450" cy="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>
              <a:stCxn id="33" idx="3"/>
              <a:endCxn id="38" idx="1"/>
            </p:cNvCxnSpPr>
            <p:nvPr/>
          </p:nvCxnSpPr>
          <p:spPr>
            <a:xfrm>
              <a:off x="4799020" y="5897756"/>
              <a:ext cx="439610" cy="158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Rectangle 37"/>
            <p:cNvSpPr/>
            <p:nvPr/>
          </p:nvSpPr>
          <p:spPr>
            <a:xfrm>
              <a:off x="5238630" y="5565778"/>
              <a:ext cx="1506157" cy="663955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>
                  <a:solidFill>
                    <a:schemeClr val="tx1"/>
                  </a:solidFill>
                </a:rPr>
                <a:t>Mcell/VCell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44" name="Straight Arrow Connector 43"/>
            <p:cNvCxnSpPr>
              <a:stCxn id="38" idx="3"/>
              <a:endCxn id="56" idx="1"/>
            </p:cNvCxnSpPr>
            <p:nvPr/>
          </p:nvCxnSpPr>
          <p:spPr>
            <a:xfrm flipV="1">
              <a:off x="6744787" y="5892521"/>
              <a:ext cx="757668" cy="523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hape 54"/>
            <p:cNvCxnSpPr>
              <a:stCxn id="23" idx="0"/>
              <a:endCxn id="22" idx="1"/>
            </p:cNvCxnSpPr>
            <p:nvPr/>
          </p:nvCxnSpPr>
          <p:spPr>
            <a:xfrm rot="5400000" flipH="1" flipV="1">
              <a:off x="1556955" y="1084718"/>
              <a:ext cx="601735" cy="1541121"/>
            </a:xfrm>
            <a:prstGeom prst="bentConnector2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502455" y="5294784"/>
              <a:ext cx="1530391" cy="1195473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1209" y="-20722"/>
            <a:ext cx="7545553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Automation of spatial modeling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040441" y="6305591"/>
            <a:ext cx="2044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SBML-</a:t>
            </a:r>
            <a:r>
              <a:rPr lang="en-US" dirty="0" err="1" smtClean="0"/>
              <a:t>spatial+SBML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118128" y="900862"/>
            <a:ext cx="4990981" cy="2587210"/>
          </a:xfrm>
          <a:prstGeom prst="rect">
            <a:avLst/>
          </a:prstGeom>
          <a:noFill/>
          <a:ln w="25400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156463" y="863772"/>
            <a:ext cx="3738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Step 1:</a:t>
            </a:r>
            <a:r>
              <a:rPr lang="en-US" dirty="0" smtClean="0"/>
              <a:t> Biochemical systems modeling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system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00200"/>
            <a:ext cx="6686272" cy="4991281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467618" y="2274308"/>
            <a:ext cx="2676382" cy="3851855"/>
          </a:xfrm>
        </p:spPr>
        <p:txBody>
          <a:bodyPr>
            <a:normAutofit/>
          </a:bodyPr>
          <a:lstStyle/>
          <a:p>
            <a:r>
              <a:rPr lang="en-US" sz="2000" dirty="0" smtClean="0"/>
              <a:t>354 reactions </a:t>
            </a:r>
          </a:p>
          <a:p>
            <a:r>
              <a:rPr lang="en-US" sz="2000" dirty="0" smtClean="0"/>
              <a:t>78 species</a:t>
            </a:r>
          </a:p>
          <a:p>
            <a:r>
              <a:rPr lang="en-US" sz="2000" dirty="0" smtClean="0"/>
              <a:t>7 “compartments”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system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00200"/>
            <a:ext cx="6686272" cy="4991281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467618" y="2274308"/>
            <a:ext cx="2676382" cy="3851855"/>
          </a:xfrm>
        </p:spPr>
        <p:txBody>
          <a:bodyPr>
            <a:normAutofit/>
          </a:bodyPr>
          <a:lstStyle/>
          <a:p>
            <a:r>
              <a:rPr lang="en-US" sz="2000" dirty="0" smtClean="0"/>
              <a:t>354 reactions </a:t>
            </a:r>
          </a:p>
          <a:p>
            <a:r>
              <a:rPr lang="en-US" sz="2000" dirty="0" smtClean="0"/>
              <a:t>78 species</a:t>
            </a:r>
          </a:p>
          <a:p>
            <a:r>
              <a:rPr lang="en-US" sz="2000" dirty="0" smtClean="0"/>
              <a:t>7 “compartments”</a:t>
            </a:r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3978147" y="5324225"/>
            <a:ext cx="780329" cy="474285"/>
          </a:xfrm>
          <a:prstGeom prst="rect">
            <a:avLst/>
          </a:prstGeom>
          <a:noFill/>
          <a:ln w="63500">
            <a:solidFill>
              <a:srgbClr val="00C90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562368" y="5001059"/>
            <a:ext cx="2553370" cy="6463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Analyze the expression </a:t>
            </a:r>
            <a:r>
              <a:rPr lang="en-US" dirty="0" err="1" smtClean="0"/>
              <a:t>leve</a:t>
            </a:r>
            <a:r>
              <a:rPr lang="en-US" dirty="0" smtClean="0"/>
              <a:t> of P2</a:t>
            </a:r>
            <a:endParaRPr lang="en-US" dirty="0"/>
          </a:p>
        </p:txBody>
      </p:sp>
      <p:cxnSp>
        <p:nvCxnSpPr>
          <p:cNvPr id="9" name="Straight Arrow Connector 8"/>
          <p:cNvCxnSpPr>
            <a:stCxn id="7" idx="1"/>
          </p:cNvCxnSpPr>
          <p:nvPr/>
        </p:nvCxnSpPr>
        <p:spPr>
          <a:xfrm rot="10800000" flipV="1">
            <a:off x="4634572" y="5324224"/>
            <a:ext cx="1927796" cy="323165"/>
          </a:xfrm>
          <a:prstGeom prst="straightConnector1">
            <a:avLst/>
          </a:prstGeom>
          <a:ln w="50800">
            <a:solidFill>
              <a:srgbClr val="00C90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rule-based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1752600"/>
            <a:ext cx="4114800" cy="4525963"/>
          </a:xfrm>
        </p:spPr>
        <p:txBody>
          <a:bodyPr/>
          <a:lstStyle/>
          <a:p>
            <a:pPr>
              <a:buNone/>
            </a:pPr>
            <a:r>
              <a:rPr lang="en-US" b="1" dirty="0" smtClean="0"/>
              <a:t>Rule-Based Modeling</a:t>
            </a:r>
          </a:p>
          <a:p>
            <a:pPr>
              <a:buNone/>
            </a:pPr>
            <a:r>
              <a:rPr lang="en-US" dirty="0" smtClean="0"/>
              <a:t>30 rules </a:t>
            </a:r>
          </a:p>
          <a:p>
            <a:pPr>
              <a:buNone/>
            </a:pPr>
            <a:r>
              <a:rPr lang="en-US" dirty="0" smtClean="0"/>
              <a:t>10 molecule types 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65034" y="1752600"/>
            <a:ext cx="411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Traditional Modeling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354 reactions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78 species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2434" y="3965986"/>
            <a:ext cx="4099131" cy="27443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oncP2MotivEx_BNG.t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8000" y="3383103"/>
            <a:ext cx="4668000" cy="3501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ODE modeling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Obtain a general idea of system behavior </a:t>
            </a:r>
          </a:p>
          <a:p>
            <a:r>
              <a:rPr lang="en-US" dirty="0" smtClean="0"/>
              <a:t>Check simulation to confirm “reasonable” parameters/behaviors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3"/>
          <p:cNvGrpSpPr/>
          <p:nvPr/>
        </p:nvGrpSpPr>
        <p:grpSpPr>
          <a:xfrm>
            <a:off x="156463" y="1222432"/>
            <a:ext cx="8876383" cy="5267825"/>
            <a:chOff x="156463" y="1222432"/>
            <a:chExt cx="8876383" cy="5267825"/>
          </a:xfrm>
        </p:grpSpPr>
        <p:pic>
          <p:nvPicPr>
            <p:cNvPr id="4" name="Picture 3" descr="frame25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6463" y="3615637"/>
              <a:ext cx="1940344" cy="1732025"/>
            </a:xfrm>
            <a:prstGeom prst="rect">
              <a:avLst/>
            </a:prstGeom>
          </p:spPr>
        </p:pic>
        <p:cxnSp>
          <p:nvCxnSpPr>
            <p:cNvPr id="9" name="Straight Arrow Connector 8"/>
            <p:cNvCxnSpPr/>
            <p:nvPr/>
          </p:nvCxnSpPr>
          <p:spPr>
            <a:xfrm>
              <a:off x="1860543" y="4486899"/>
              <a:ext cx="1432323" cy="158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tangle 9"/>
            <p:cNvSpPr/>
            <p:nvPr/>
          </p:nvSpPr>
          <p:spPr>
            <a:xfrm>
              <a:off x="3292866" y="4151745"/>
              <a:ext cx="1506157" cy="663955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>
                  <a:solidFill>
                    <a:schemeClr val="tx1"/>
                  </a:solidFill>
                </a:rPr>
                <a:t>CellOrganizer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3" name="Summing Junction 12"/>
            <p:cNvSpPr/>
            <p:nvPr/>
          </p:nvSpPr>
          <p:spPr>
            <a:xfrm>
              <a:off x="4607059" y="2717341"/>
              <a:ext cx="383922" cy="339669"/>
            </a:xfrm>
            <a:prstGeom prst="flowChartSummingJunction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Elbow Connector 15"/>
            <p:cNvCxnSpPr>
              <a:stCxn id="10" idx="3"/>
              <a:endCxn id="13" idx="6"/>
            </p:cNvCxnSpPr>
            <p:nvPr/>
          </p:nvCxnSpPr>
          <p:spPr>
            <a:xfrm flipV="1">
              <a:off x="4799023" y="2887176"/>
              <a:ext cx="191958" cy="1596547"/>
            </a:xfrm>
            <a:prstGeom prst="bentConnector3">
              <a:avLst>
                <a:gd name="adj1" fmla="val 342168"/>
              </a:avLst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 rot="16200000">
              <a:off x="4535561" y="3364777"/>
              <a:ext cx="117325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Geometric</a:t>
              </a:r>
            </a:p>
            <a:p>
              <a:pPr algn="ctr"/>
              <a:r>
                <a:rPr lang="en-US" dirty="0" smtClean="0"/>
                <a:t>model</a:t>
              </a:r>
              <a:endParaRPr lang="en-US" dirty="0"/>
            </a:p>
          </p:txBody>
        </p:sp>
        <p:cxnSp>
          <p:nvCxnSpPr>
            <p:cNvPr id="20" name="Shape 19"/>
            <p:cNvCxnSpPr>
              <a:stCxn id="13" idx="2"/>
              <a:endCxn id="10" idx="0"/>
            </p:cNvCxnSpPr>
            <p:nvPr/>
          </p:nvCxnSpPr>
          <p:spPr>
            <a:xfrm rot="10800000" flipV="1">
              <a:off x="4045945" y="2887175"/>
              <a:ext cx="561114" cy="1264569"/>
            </a:xfrm>
            <a:prstGeom prst="bentConnector2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1"/>
            <p:cNvSpPr/>
            <p:nvPr/>
          </p:nvSpPr>
          <p:spPr>
            <a:xfrm>
              <a:off x="2628383" y="1222432"/>
              <a:ext cx="1506157" cy="663955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>
                  <a:solidFill>
                    <a:schemeClr val="tx1"/>
                  </a:solidFill>
                </a:rPr>
                <a:t>BioNetGen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13981" y="2156145"/>
              <a:ext cx="1546562" cy="124801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Experiments</a:t>
              </a:r>
            </a:p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 &amp;</a:t>
              </a:r>
            </a:p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Literature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28" name="Shape 27"/>
            <p:cNvCxnSpPr>
              <a:stCxn id="22" idx="3"/>
              <a:endCxn id="13" idx="0"/>
            </p:cNvCxnSpPr>
            <p:nvPr/>
          </p:nvCxnSpPr>
          <p:spPr>
            <a:xfrm>
              <a:off x="4134540" y="1554410"/>
              <a:ext cx="664480" cy="1162931"/>
            </a:xfrm>
            <a:prstGeom prst="bentConnector2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 rot="16200000">
              <a:off x="4047219" y="1871317"/>
              <a:ext cx="77989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SBML</a:t>
              </a:r>
            </a:p>
            <a:p>
              <a:pPr algn="ctr"/>
              <a:r>
                <a:rPr lang="en-US" dirty="0" smtClean="0"/>
                <a:t>model </a:t>
              </a:r>
              <a:endParaRPr lang="en-US" dirty="0"/>
            </a:p>
          </p:txBody>
        </p:sp>
        <p:pic>
          <p:nvPicPr>
            <p:cNvPr id="33" name="Picture 32" descr="frame00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292866" y="5474150"/>
              <a:ext cx="1506154" cy="847212"/>
            </a:xfrm>
            <a:prstGeom prst="rect">
              <a:avLst/>
            </a:prstGeom>
          </p:spPr>
        </p:pic>
        <p:cxnSp>
          <p:nvCxnSpPr>
            <p:cNvPr id="35" name="Straight Arrow Connector 34"/>
            <p:cNvCxnSpPr>
              <a:stCxn id="10" idx="2"/>
              <a:endCxn id="33" idx="0"/>
            </p:cNvCxnSpPr>
            <p:nvPr/>
          </p:nvCxnSpPr>
          <p:spPr>
            <a:xfrm rot="5400000">
              <a:off x="3716719" y="5144924"/>
              <a:ext cx="658450" cy="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>
              <a:stCxn id="33" idx="3"/>
              <a:endCxn id="38" idx="1"/>
            </p:cNvCxnSpPr>
            <p:nvPr/>
          </p:nvCxnSpPr>
          <p:spPr>
            <a:xfrm>
              <a:off x="4799020" y="5897756"/>
              <a:ext cx="439610" cy="158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Rectangle 37"/>
            <p:cNvSpPr/>
            <p:nvPr/>
          </p:nvSpPr>
          <p:spPr>
            <a:xfrm>
              <a:off x="5238630" y="5565778"/>
              <a:ext cx="1506157" cy="663955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>
                  <a:solidFill>
                    <a:schemeClr val="tx1"/>
                  </a:solidFill>
                </a:rPr>
                <a:t>Mcell/VCell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44" name="Straight Arrow Connector 43"/>
            <p:cNvCxnSpPr>
              <a:stCxn id="38" idx="3"/>
              <a:endCxn id="56" idx="1"/>
            </p:cNvCxnSpPr>
            <p:nvPr/>
          </p:nvCxnSpPr>
          <p:spPr>
            <a:xfrm flipV="1">
              <a:off x="6744787" y="5892521"/>
              <a:ext cx="757668" cy="523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hape 54"/>
            <p:cNvCxnSpPr>
              <a:stCxn id="23" idx="0"/>
              <a:endCxn id="22" idx="1"/>
            </p:cNvCxnSpPr>
            <p:nvPr/>
          </p:nvCxnSpPr>
          <p:spPr>
            <a:xfrm rot="5400000" flipH="1" flipV="1">
              <a:off x="1556955" y="1084718"/>
              <a:ext cx="601735" cy="1541121"/>
            </a:xfrm>
            <a:prstGeom prst="bentConnector2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502455" y="5294784"/>
              <a:ext cx="1530391" cy="1195473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1209" y="-20722"/>
            <a:ext cx="7545553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Automation of spatial modeling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040441" y="6305591"/>
            <a:ext cx="2044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SBML-</a:t>
            </a:r>
            <a:r>
              <a:rPr lang="en-US" dirty="0" err="1" smtClean="0"/>
              <a:t>spatial+SBML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118128" y="900862"/>
            <a:ext cx="4990981" cy="2587210"/>
          </a:xfrm>
          <a:prstGeom prst="rect">
            <a:avLst/>
          </a:prstGeom>
          <a:noFill/>
          <a:ln w="25400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156463" y="863772"/>
            <a:ext cx="3738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Step 1:</a:t>
            </a:r>
            <a:r>
              <a:rPr lang="en-US" dirty="0" smtClean="0"/>
              <a:t> Biochemical systems modeling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44298" y="2717341"/>
            <a:ext cx="5788371" cy="2577443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65057" y="3251652"/>
            <a:ext cx="429098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Step 2:</a:t>
            </a:r>
            <a:r>
              <a:rPr lang="en-US" dirty="0" smtClean="0"/>
              <a:t> Creating realistic spatial geometries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Identifying compartments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Extract compartment information from SBML</a:t>
            </a:r>
          </a:p>
          <a:p>
            <a:r>
              <a:rPr lang="en-US" dirty="0" smtClean="0"/>
              <a:t>Identify relevant models using string matching</a:t>
            </a:r>
          </a:p>
          <a:p>
            <a:r>
              <a:rPr lang="en-US" dirty="0" smtClean="0"/>
              <a:t>Generate SBML-spatial instances with biochemistry and necessary geometries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66" y="4674181"/>
            <a:ext cx="2997200" cy="2006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91562" y="4262598"/>
            <a:ext cx="1458978" cy="23083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/>
              <a:t>Models: </a:t>
            </a:r>
            <a:r>
              <a:rPr lang="en-US" dirty="0" smtClean="0"/>
              <a:t> </a:t>
            </a:r>
          </a:p>
          <a:p>
            <a:r>
              <a:rPr lang="en-US" b="1" dirty="0" smtClean="0">
                <a:solidFill>
                  <a:srgbClr val="0000FF"/>
                </a:solidFill>
              </a:rPr>
              <a:t>Nuclear </a:t>
            </a:r>
          </a:p>
          <a:p>
            <a:r>
              <a:rPr lang="en-US" b="1" dirty="0" smtClean="0">
                <a:solidFill>
                  <a:srgbClr val="0000FF"/>
                </a:solidFill>
              </a:rPr>
              <a:t>Cell </a:t>
            </a:r>
          </a:p>
          <a:p>
            <a:r>
              <a:rPr lang="en-US" dirty="0" err="1" smtClean="0"/>
              <a:t>Lysosome</a:t>
            </a:r>
            <a:endParaRPr lang="en-US" dirty="0" smtClean="0"/>
          </a:p>
          <a:p>
            <a:r>
              <a:rPr lang="en-US" b="1" dirty="0" err="1" smtClean="0">
                <a:solidFill>
                  <a:srgbClr val="0000FF"/>
                </a:solidFill>
              </a:rPr>
              <a:t>Endosome</a:t>
            </a:r>
            <a:endParaRPr lang="en-US" b="1" dirty="0" smtClean="0">
              <a:solidFill>
                <a:srgbClr val="0000FF"/>
              </a:solidFill>
            </a:endParaRPr>
          </a:p>
          <a:p>
            <a:r>
              <a:rPr lang="en-US" dirty="0" smtClean="0"/>
              <a:t>Mitochondria</a:t>
            </a:r>
          </a:p>
          <a:p>
            <a:r>
              <a:rPr lang="en-US" dirty="0" smtClean="0"/>
              <a:t>Microtubule</a:t>
            </a:r>
          </a:p>
          <a:p>
            <a:r>
              <a:rPr lang="en-US" dirty="0" err="1" smtClean="0"/>
              <a:t>Nucleosome</a:t>
            </a:r>
            <a:endParaRPr lang="en-US" dirty="0" smtClean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073400" y="5202833"/>
            <a:ext cx="618162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5150540" y="5201245"/>
            <a:ext cx="618162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NiceCellNucLys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2305" y="4490786"/>
            <a:ext cx="3698020" cy="208013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80330" y="4306120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BNGL</a:t>
            </a:r>
            <a:r>
              <a:rPr lang="en-US" dirty="0" smtClean="0">
                <a:sym typeface="Wingdings"/>
              </a:rPr>
              <a:t></a:t>
            </a:r>
            <a:r>
              <a:rPr lang="en-US" dirty="0" smtClean="0"/>
              <a:t>SBML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696296" y="3936788"/>
            <a:ext cx="1429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CellOrganizer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287928" y="4306120"/>
            <a:ext cx="2044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SBML-</a:t>
            </a:r>
            <a:r>
              <a:rPr lang="en-US" dirty="0" err="1" smtClean="0"/>
              <a:t>spatial+SBML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Fluorescence microscopy provides a tool for understanding the impact of spatial organization on the biochemistry of cells.</a:t>
            </a:r>
          </a:p>
          <a:p>
            <a:r>
              <a:rPr lang="en-US" dirty="0" smtClean="0"/>
              <a:t>Simulating biochemical systems within these geometries can improve our understanding of these systems.</a:t>
            </a:r>
          </a:p>
          <a:p>
            <a:r>
              <a:rPr lang="en-US" dirty="0" smtClean="0"/>
              <a:t>Current methods of obtaining such geometries from images is not sufficient for accurately capturing the variability among cells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Installing </a:t>
            </a:r>
            <a:r>
              <a:rPr lang="en-US" dirty="0" err="1" smtClean="0"/>
              <a:t>CellBlender</a:t>
            </a:r>
            <a:endParaRPr lang="en-US" dirty="0"/>
          </a:p>
        </p:txBody>
      </p:sp>
      <p:pic>
        <p:nvPicPr>
          <p:cNvPr id="6" name="Picture 5" descr="UserPreferenc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1450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Installing </a:t>
            </a:r>
            <a:r>
              <a:rPr lang="en-US" dirty="0" err="1" smtClean="0"/>
              <a:t>CellBlender</a:t>
            </a:r>
            <a:endParaRPr lang="en-US" dirty="0"/>
          </a:p>
        </p:txBody>
      </p:sp>
      <p:pic>
        <p:nvPicPr>
          <p:cNvPr id="4" name="Picture 3" descr="AddOn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14500"/>
            <a:ext cx="9144000" cy="51435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26910" y="4489545"/>
            <a:ext cx="590650" cy="22152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Installing </a:t>
            </a:r>
            <a:r>
              <a:rPr lang="en-US" dirty="0" err="1" smtClean="0"/>
              <a:t>CellBlender</a:t>
            </a:r>
            <a:endParaRPr lang="en-US" dirty="0"/>
          </a:p>
        </p:txBody>
      </p:sp>
      <p:pic>
        <p:nvPicPr>
          <p:cNvPr id="4" name="Picture 3" descr="InstallFromFi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14500"/>
            <a:ext cx="9144000" cy="51435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219041" y="2540137"/>
            <a:ext cx="590650" cy="22152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Installing </a:t>
            </a:r>
            <a:r>
              <a:rPr lang="en-US" dirty="0" err="1" smtClean="0"/>
              <a:t>CellBlender</a:t>
            </a:r>
            <a:endParaRPr lang="en-US" dirty="0"/>
          </a:p>
        </p:txBody>
      </p:sp>
      <p:pic>
        <p:nvPicPr>
          <p:cNvPr id="4" name="Picture 3" descr="ActivateCellBlend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14500"/>
            <a:ext cx="9144000" cy="51435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351939" y="2540137"/>
            <a:ext cx="369156" cy="22152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Importing SBML-spatial</a:t>
            </a:r>
            <a:endParaRPr lang="en-US" dirty="0"/>
          </a:p>
        </p:txBody>
      </p:sp>
      <p:pic>
        <p:nvPicPr>
          <p:cNvPr id="4" name="Picture 3" descr="StartupFi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1450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Importing SBML-spatial</a:t>
            </a:r>
            <a:endParaRPr lang="en-US" dirty="0"/>
          </a:p>
        </p:txBody>
      </p:sp>
      <p:pic>
        <p:nvPicPr>
          <p:cNvPr id="4" name="Picture 3" descr="FileSelec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14500"/>
            <a:ext cx="9144000" cy="51435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317644" y="2141395"/>
            <a:ext cx="826356" cy="22152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Importing SBML-spatial</a:t>
            </a:r>
            <a:endParaRPr lang="en-US" dirty="0"/>
          </a:p>
        </p:txBody>
      </p:sp>
      <p:pic>
        <p:nvPicPr>
          <p:cNvPr id="4" name="Picture 3" descr="ResultingImportedGeo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14500"/>
            <a:ext cx="9144000" cy="51435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904466" y="5183652"/>
            <a:ext cx="1239534" cy="88609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043723" y="2228671"/>
            <a:ext cx="148230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Auto imports </a:t>
            </a:r>
          </a:p>
          <a:p>
            <a:pPr algn="ctr"/>
            <a:r>
              <a:rPr lang="en-US" dirty="0">
                <a:solidFill>
                  <a:srgbClr val="FF0000"/>
                </a:solidFill>
              </a:rPr>
              <a:t>G</a:t>
            </a:r>
            <a:r>
              <a:rPr lang="en-US" dirty="0" smtClean="0">
                <a:solidFill>
                  <a:srgbClr val="FF0000"/>
                </a:solidFill>
              </a:rPr>
              <a:t>eometries 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AND 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Biochemistry!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Make it pretty</a:t>
            </a:r>
            <a:endParaRPr lang="en-US" dirty="0"/>
          </a:p>
        </p:txBody>
      </p:sp>
      <p:pic>
        <p:nvPicPr>
          <p:cNvPr id="4" name="Picture 3" descr="ColorizedGeo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1450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Manual tuning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Fixing meshes</a:t>
            </a:r>
          </a:p>
          <a:p>
            <a:pPr lvl="1"/>
            <a:r>
              <a:rPr lang="en-US" dirty="0" smtClean="0"/>
              <a:t>Must have consistent </a:t>
            </a:r>
            <a:r>
              <a:rPr lang="en-US" dirty="0" err="1" smtClean="0"/>
              <a:t>normals</a:t>
            </a:r>
            <a:endParaRPr lang="en-US" dirty="0" smtClean="0"/>
          </a:p>
          <a:p>
            <a:pPr lvl="1"/>
            <a:r>
              <a:rPr lang="en-US" dirty="0" smtClean="0"/>
              <a:t>Must be manifold</a:t>
            </a:r>
          </a:p>
          <a:p>
            <a:pPr lvl="1"/>
            <a:r>
              <a:rPr lang="en-US" dirty="0" smtClean="0"/>
              <a:t>Must be watertight</a:t>
            </a:r>
          </a:p>
          <a:p>
            <a:r>
              <a:rPr lang="en-US" dirty="0" smtClean="0"/>
              <a:t>Partition use/tuning to speed up simulations</a:t>
            </a:r>
          </a:p>
          <a:p>
            <a:pPr lvl="1"/>
            <a:r>
              <a:rPr lang="en-US" dirty="0" smtClean="0"/>
              <a:t>Increases speed &gt;1000x!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3"/>
          <p:cNvGrpSpPr/>
          <p:nvPr/>
        </p:nvGrpSpPr>
        <p:grpSpPr>
          <a:xfrm>
            <a:off x="156463" y="1222432"/>
            <a:ext cx="8876383" cy="5267825"/>
            <a:chOff x="156463" y="1222432"/>
            <a:chExt cx="8876383" cy="5267825"/>
          </a:xfrm>
        </p:grpSpPr>
        <p:pic>
          <p:nvPicPr>
            <p:cNvPr id="4" name="Picture 3" descr="frame25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6463" y="3615637"/>
              <a:ext cx="1940344" cy="1732025"/>
            </a:xfrm>
            <a:prstGeom prst="rect">
              <a:avLst/>
            </a:prstGeom>
          </p:spPr>
        </p:pic>
        <p:cxnSp>
          <p:nvCxnSpPr>
            <p:cNvPr id="9" name="Straight Arrow Connector 8"/>
            <p:cNvCxnSpPr/>
            <p:nvPr/>
          </p:nvCxnSpPr>
          <p:spPr>
            <a:xfrm>
              <a:off x="1860543" y="4486899"/>
              <a:ext cx="1432323" cy="158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tangle 9"/>
            <p:cNvSpPr/>
            <p:nvPr/>
          </p:nvSpPr>
          <p:spPr>
            <a:xfrm>
              <a:off x="3292866" y="4151745"/>
              <a:ext cx="1506157" cy="663955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>
                  <a:solidFill>
                    <a:schemeClr val="tx1"/>
                  </a:solidFill>
                </a:rPr>
                <a:t>CellOrganizer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3" name="Summing Junction 12"/>
            <p:cNvSpPr/>
            <p:nvPr/>
          </p:nvSpPr>
          <p:spPr>
            <a:xfrm>
              <a:off x="4607059" y="2717341"/>
              <a:ext cx="383922" cy="339669"/>
            </a:xfrm>
            <a:prstGeom prst="flowChartSummingJunction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Elbow Connector 15"/>
            <p:cNvCxnSpPr>
              <a:stCxn id="10" idx="3"/>
              <a:endCxn id="13" idx="6"/>
            </p:cNvCxnSpPr>
            <p:nvPr/>
          </p:nvCxnSpPr>
          <p:spPr>
            <a:xfrm flipV="1">
              <a:off x="4799023" y="2887176"/>
              <a:ext cx="191958" cy="1596547"/>
            </a:xfrm>
            <a:prstGeom prst="bentConnector3">
              <a:avLst>
                <a:gd name="adj1" fmla="val 342168"/>
              </a:avLst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 rot="16200000">
              <a:off x="4535561" y="3364777"/>
              <a:ext cx="117325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Geometric</a:t>
              </a:r>
            </a:p>
            <a:p>
              <a:pPr algn="ctr"/>
              <a:r>
                <a:rPr lang="en-US" dirty="0" smtClean="0"/>
                <a:t>model</a:t>
              </a:r>
              <a:endParaRPr lang="en-US" dirty="0"/>
            </a:p>
          </p:txBody>
        </p:sp>
        <p:cxnSp>
          <p:nvCxnSpPr>
            <p:cNvPr id="20" name="Shape 19"/>
            <p:cNvCxnSpPr>
              <a:stCxn id="13" idx="2"/>
              <a:endCxn id="10" idx="0"/>
            </p:cNvCxnSpPr>
            <p:nvPr/>
          </p:nvCxnSpPr>
          <p:spPr>
            <a:xfrm rot="10800000" flipV="1">
              <a:off x="4045945" y="2887175"/>
              <a:ext cx="561114" cy="1264569"/>
            </a:xfrm>
            <a:prstGeom prst="bentConnector2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1"/>
            <p:cNvSpPr/>
            <p:nvPr/>
          </p:nvSpPr>
          <p:spPr>
            <a:xfrm>
              <a:off x="2628383" y="1222432"/>
              <a:ext cx="1506157" cy="663955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>
                  <a:solidFill>
                    <a:schemeClr val="tx1"/>
                  </a:solidFill>
                </a:rPr>
                <a:t>BioNetGen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13981" y="2156145"/>
              <a:ext cx="1546562" cy="124801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Experiments</a:t>
              </a:r>
            </a:p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 &amp;</a:t>
              </a:r>
            </a:p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Literature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28" name="Shape 27"/>
            <p:cNvCxnSpPr>
              <a:stCxn id="22" idx="3"/>
              <a:endCxn id="13" idx="0"/>
            </p:cNvCxnSpPr>
            <p:nvPr/>
          </p:nvCxnSpPr>
          <p:spPr>
            <a:xfrm>
              <a:off x="4134540" y="1554410"/>
              <a:ext cx="664480" cy="1162931"/>
            </a:xfrm>
            <a:prstGeom prst="bentConnector2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 rot="16200000">
              <a:off x="4047219" y="1871317"/>
              <a:ext cx="77989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SBML</a:t>
              </a:r>
            </a:p>
            <a:p>
              <a:pPr algn="ctr"/>
              <a:r>
                <a:rPr lang="en-US" dirty="0" smtClean="0"/>
                <a:t>model </a:t>
              </a:r>
              <a:endParaRPr lang="en-US" dirty="0"/>
            </a:p>
          </p:txBody>
        </p:sp>
        <p:pic>
          <p:nvPicPr>
            <p:cNvPr id="33" name="Picture 32" descr="frame00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292866" y="5474150"/>
              <a:ext cx="1506154" cy="847212"/>
            </a:xfrm>
            <a:prstGeom prst="rect">
              <a:avLst/>
            </a:prstGeom>
          </p:spPr>
        </p:pic>
        <p:cxnSp>
          <p:nvCxnSpPr>
            <p:cNvPr id="35" name="Straight Arrow Connector 34"/>
            <p:cNvCxnSpPr>
              <a:stCxn id="10" idx="2"/>
              <a:endCxn id="33" idx="0"/>
            </p:cNvCxnSpPr>
            <p:nvPr/>
          </p:nvCxnSpPr>
          <p:spPr>
            <a:xfrm rot="5400000">
              <a:off x="3716719" y="5144924"/>
              <a:ext cx="658450" cy="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>
              <a:stCxn id="33" idx="3"/>
              <a:endCxn id="38" idx="1"/>
            </p:cNvCxnSpPr>
            <p:nvPr/>
          </p:nvCxnSpPr>
          <p:spPr>
            <a:xfrm>
              <a:off x="4799020" y="5897756"/>
              <a:ext cx="439610" cy="158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Rectangle 37"/>
            <p:cNvSpPr/>
            <p:nvPr/>
          </p:nvSpPr>
          <p:spPr>
            <a:xfrm>
              <a:off x="5238630" y="5565778"/>
              <a:ext cx="1506157" cy="663955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>
                  <a:solidFill>
                    <a:schemeClr val="tx1"/>
                  </a:solidFill>
                </a:rPr>
                <a:t>Mcell/VCell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44" name="Straight Arrow Connector 43"/>
            <p:cNvCxnSpPr>
              <a:stCxn id="38" idx="3"/>
              <a:endCxn id="56" idx="1"/>
            </p:cNvCxnSpPr>
            <p:nvPr/>
          </p:nvCxnSpPr>
          <p:spPr>
            <a:xfrm flipV="1">
              <a:off x="6744787" y="5892521"/>
              <a:ext cx="757668" cy="523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hape 54"/>
            <p:cNvCxnSpPr>
              <a:stCxn id="23" idx="0"/>
              <a:endCxn id="22" idx="1"/>
            </p:cNvCxnSpPr>
            <p:nvPr/>
          </p:nvCxnSpPr>
          <p:spPr>
            <a:xfrm rot="5400000" flipH="1" flipV="1">
              <a:off x="1556955" y="1084718"/>
              <a:ext cx="601735" cy="1541121"/>
            </a:xfrm>
            <a:prstGeom prst="bentConnector2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502455" y="5294784"/>
              <a:ext cx="1530391" cy="1195473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1209" y="-20722"/>
            <a:ext cx="7545553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Automation of spatial modeling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040441" y="6305591"/>
            <a:ext cx="2044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SBML-</a:t>
            </a:r>
            <a:r>
              <a:rPr lang="en-US" dirty="0" err="1" smtClean="0"/>
              <a:t>spatial+SBML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118128" y="900862"/>
            <a:ext cx="4990981" cy="2587210"/>
          </a:xfrm>
          <a:prstGeom prst="rect">
            <a:avLst/>
          </a:prstGeom>
          <a:noFill/>
          <a:ln w="25400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156463" y="863772"/>
            <a:ext cx="3738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Step 1:</a:t>
            </a:r>
            <a:r>
              <a:rPr lang="en-US" dirty="0" smtClean="0"/>
              <a:t> Biochemical systems modeling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44298" y="2717341"/>
            <a:ext cx="5788371" cy="2577443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65057" y="3251652"/>
            <a:ext cx="429098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Step 2:</a:t>
            </a:r>
            <a:r>
              <a:rPr lang="en-US" dirty="0" smtClean="0"/>
              <a:t> Creating realistic spatial geometries</a:t>
            </a:r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4990981" y="4274570"/>
            <a:ext cx="4041865" cy="2577443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5050046" y="4631034"/>
            <a:ext cx="361774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Step 3:</a:t>
            </a:r>
            <a:r>
              <a:rPr lang="en-US" dirty="0" smtClean="0"/>
              <a:t> Realistic spatial simulations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 of generative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Represents organelle localization, size and shape more accurately than segmentation</a:t>
            </a:r>
          </a:p>
          <a:p>
            <a:r>
              <a:rPr lang="en-US" dirty="0" smtClean="0"/>
              <a:t>Provides a continuous space for synthesizing and subsequently analyzing changes in cell geometries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949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rame1RNsi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1124"/>
            <a:ext cx="9144000" cy="51868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555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Whole cell simulations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56529"/>
            <a:ext cx="8229600" cy="4525963"/>
          </a:xfrm>
        </p:spPr>
        <p:txBody>
          <a:bodyPr/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Signal transduction network and geometry imported from SBML-spatial</a:t>
            </a:r>
          </a:p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Run for 100,000 steps of 10e-6s, 0.1s total</a:t>
            </a:r>
          </a:p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354 reactions, 78 species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Can build complex biochemical networks using Rule-based modeling (BNGL)</a:t>
            </a:r>
          </a:p>
          <a:p>
            <a:r>
              <a:rPr lang="en-US" dirty="0" smtClean="0"/>
              <a:t>Can intelligently sample realistic cellular and organelle geometries </a:t>
            </a:r>
          </a:p>
          <a:p>
            <a:r>
              <a:rPr lang="en-US" dirty="0" smtClean="0"/>
              <a:t>Can automatically combine biochemistry with appropriate geometric models</a:t>
            </a:r>
          </a:p>
          <a:p>
            <a:r>
              <a:rPr lang="en-US" dirty="0" smtClean="0"/>
              <a:t>Can simulate whole cell bio-chemical systems in realistic geometries with minimal manual effort</a:t>
            </a:r>
          </a:p>
          <a:p>
            <a:r>
              <a:rPr lang="en-US" dirty="0" smtClean="0"/>
              <a:t>Can now perform high-throughput spatial modeling of cells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b="1" dirty="0" smtClean="0"/>
              <a:t>Automation of simulations</a:t>
            </a:r>
          </a:p>
          <a:p>
            <a:r>
              <a:rPr lang="en-US" dirty="0" smtClean="0"/>
              <a:t>Jose Juan Tapia</a:t>
            </a:r>
          </a:p>
          <a:p>
            <a:r>
              <a:rPr lang="en-US" dirty="0" smtClean="0"/>
              <a:t>Jacob Czech</a:t>
            </a:r>
          </a:p>
          <a:p>
            <a:r>
              <a:rPr lang="en-US" dirty="0" err="1" smtClean="0"/>
              <a:t>Rohan</a:t>
            </a:r>
            <a:r>
              <a:rPr lang="en-US" dirty="0" smtClean="0"/>
              <a:t> </a:t>
            </a:r>
            <a:r>
              <a:rPr lang="en-US" dirty="0" err="1" smtClean="0"/>
              <a:t>Arepally</a:t>
            </a:r>
            <a:endParaRPr lang="en-US" dirty="0" smtClean="0"/>
          </a:p>
          <a:p>
            <a:r>
              <a:rPr lang="en-US" dirty="0" smtClean="0"/>
              <a:t>Markus </a:t>
            </a:r>
            <a:r>
              <a:rPr lang="en-US" dirty="0" err="1" smtClean="0"/>
              <a:t>Dittrich</a:t>
            </a:r>
            <a:r>
              <a:rPr lang="en-US" dirty="0" smtClean="0"/>
              <a:t>						</a:t>
            </a:r>
            <a:r>
              <a:rPr lang="en-US" b="1" dirty="0" smtClean="0"/>
              <a:t>Advisor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											Robert Murphy</a:t>
            </a:r>
          </a:p>
          <a:p>
            <a:pPr>
              <a:buNone/>
            </a:pPr>
            <a:r>
              <a:rPr lang="en-US" b="1" dirty="0" smtClean="0"/>
              <a:t>CellOrganizer</a:t>
            </a:r>
          </a:p>
          <a:p>
            <a:r>
              <a:rPr lang="en-US" dirty="0" smtClean="0"/>
              <a:t>Gregory Johnson</a:t>
            </a:r>
          </a:p>
          <a:p>
            <a:r>
              <a:rPr lang="en-US" dirty="0" smtClean="0"/>
              <a:t>Ivan Cao-Berg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 overlap avoidance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Idealized vesicular organelles should not overlap</a:t>
            </a:r>
          </a:p>
          <a:p>
            <a:r>
              <a:rPr lang="en-US" dirty="0" smtClean="0"/>
              <a:t>By adjusting the core and render sizes we can select how much overlap is appropriate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696663" y="4471592"/>
            <a:ext cx="1934378" cy="1832800"/>
            <a:chOff x="1993444" y="2510600"/>
            <a:chExt cx="1934378" cy="1832800"/>
          </a:xfrm>
        </p:grpSpPr>
        <p:sp>
          <p:nvSpPr>
            <p:cNvPr id="4" name="Oval 3"/>
            <p:cNvSpPr/>
            <p:nvPr/>
          </p:nvSpPr>
          <p:spPr>
            <a:xfrm>
              <a:off x="1993444" y="2510600"/>
              <a:ext cx="1934378" cy="18328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Oval 4"/>
            <p:cNvSpPr/>
            <p:nvPr/>
          </p:nvSpPr>
          <p:spPr>
            <a:xfrm>
              <a:off x="2367333" y="2820735"/>
              <a:ext cx="1161797" cy="115192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Core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437365" y="3913584"/>
              <a:ext cx="10917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Rendered</a:t>
              </a:r>
              <a:endParaRPr lang="en-US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993444" y="4282916"/>
            <a:ext cx="1934378" cy="1832800"/>
            <a:chOff x="1993444" y="2510600"/>
            <a:chExt cx="1934378" cy="1832800"/>
          </a:xfrm>
        </p:grpSpPr>
        <p:sp>
          <p:nvSpPr>
            <p:cNvPr id="9" name="Oval 8"/>
            <p:cNvSpPr/>
            <p:nvPr/>
          </p:nvSpPr>
          <p:spPr>
            <a:xfrm>
              <a:off x="1993444" y="2510600"/>
              <a:ext cx="1934378" cy="18328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Oval 9"/>
            <p:cNvSpPr/>
            <p:nvPr/>
          </p:nvSpPr>
          <p:spPr>
            <a:xfrm>
              <a:off x="2367333" y="2820735"/>
              <a:ext cx="1161797" cy="115192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Core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437365" y="3913584"/>
              <a:ext cx="10917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Rendered</a:t>
              </a:r>
              <a:endParaRPr lang="en-US" dirty="0"/>
            </a:p>
          </p:txBody>
        </p:sp>
      </p:grpSp>
      <p:cxnSp>
        <p:nvCxnSpPr>
          <p:cNvPr id="13" name="Straight Arrow Connector 12"/>
          <p:cNvCxnSpPr/>
          <p:nvPr/>
        </p:nvCxnSpPr>
        <p:spPr>
          <a:xfrm>
            <a:off x="3990578" y="5157519"/>
            <a:ext cx="1162843" cy="1588"/>
          </a:xfrm>
          <a:prstGeom prst="straightConnector1">
            <a:avLst/>
          </a:prstGeom>
          <a:ln w="635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endosome.t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3421" y="4139184"/>
            <a:ext cx="3513551" cy="25703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Diffeomorphic</a:t>
            </a:r>
            <a:r>
              <a:rPr lang="en-US" dirty="0" smtClean="0"/>
              <a:t> model learning:</a:t>
            </a:r>
            <a:br>
              <a:rPr lang="en-US" dirty="0" smtClean="0"/>
            </a:br>
            <a:r>
              <a:rPr lang="en-US" dirty="0" smtClean="0"/>
              <a:t>Non-rigid image registration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E393F-E6B9-AC49-A0A0-E0D27821AB3C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3094038"/>
            <a:ext cx="8153400" cy="163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5638800" y="1981200"/>
            <a:ext cx="23256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 dirty="0">
                <a:latin typeface="Baskerville" charset="0"/>
                <a:ea typeface="ＭＳ Ｐゴシック" charset="0"/>
                <a:cs typeface="ＭＳ Ｐゴシック" charset="0"/>
              </a:rPr>
              <a:t>Target shape</a:t>
            </a:r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450850" y="2011363"/>
            <a:ext cx="25209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 dirty="0">
                <a:latin typeface="Baskerville" charset="0"/>
                <a:ea typeface="ＭＳ Ｐゴシック" charset="0"/>
                <a:cs typeface="ＭＳ Ｐゴシック" charset="0"/>
              </a:rPr>
              <a:t>Starting shape</a:t>
            </a:r>
          </a:p>
        </p:txBody>
      </p:sp>
      <p:sp>
        <p:nvSpPr>
          <p:cNvPr id="8" name="Line 11"/>
          <p:cNvSpPr>
            <a:spLocks noChangeShapeType="1"/>
          </p:cNvSpPr>
          <p:nvPr/>
        </p:nvSpPr>
        <p:spPr bwMode="auto">
          <a:xfrm flipH="1">
            <a:off x="1371600" y="2667000"/>
            <a:ext cx="304800" cy="609600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Line 12"/>
          <p:cNvSpPr>
            <a:spLocks noChangeShapeType="1"/>
          </p:cNvSpPr>
          <p:nvPr/>
        </p:nvSpPr>
        <p:spPr bwMode="auto">
          <a:xfrm>
            <a:off x="7010400" y="2514600"/>
            <a:ext cx="533400" cy="685800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640488" y="6444364"/>
            <a:ext cx="55626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 Rohde G. K., Wang W., </a:t>
            </a:r>
            <a:r>
              <a:rPr lang="en-US" dirty="0" err="1" smtClean="0"/>
              <a:t>Peng</a:t>
            </a:r>
            <a:r>
              <a:rPr lang="en-US" dirty="0" smtClean="0"/>
              <a:t> T., and Murphy R.F. (2008). 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2106431" y="2881057"/>
            <a:ext cx="4903969" cy="224598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Diffeomorphic</a:t>
            </a:r>
            <a:r>
              <a:rPr lang="en-US" dirty="0" smtClean="0"/>
              <a:t> model learning:</a:t>
            </a:r>
            <a:br>
              <a:rPr lang="en-US" dirty="0" smtClean="0"/>
            </a:br>
            <a:r>
              <a:rPr lang="en-US" dirty="0" smtClean="0"/>
              <a:t>Non-rigid image registration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E393F-E6B9-AC49-A0A0-E0D27821AB3C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3094038"/>
            <a:ext cx="8153400" cy="163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5638800" y="1981200"/>
            <a:ext cx="23256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 dirty="0">
                <a:latin typeface="Baskerville" charset="0"/>
                <a:ea typeface="ＭＳ Ｐゴシック" charset="0"/>
                <a:cs typeface="ＭＳ Ｐゴシック" charset="0"/>
              </a:rPr>
              <a:t>Target shape</a:t>
            </a:r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450850" y="2011363"/>
            <a:ext cx="25209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 dirty="0">
                <a:latin typeface="Baskerville" charset="0"/>
                <a:ea typeface="ＭＳ Ｐゴシック" charset="0"/>
                <a:cs typeface="ＭＳ Ｐゴシック" charset="0"/>
              </a:rPr>
              <a:t>Starting shape</a:t>
            </a:r>
          </a:p>
        </p:txBody>
      </p:sp>
      <p:sp>
        <p:nvSpPr>
          <p:cNvPr id="8" name="Line 11"/>
          <p:cNvSpPr>
            <a:spLocks noChangeShapeType="1"/>
          </p:cNvSpPr>
          <p:nvPr/>
        </p:nvSpPr>
        <p:spPr bwMode="auto">
          <a:xfrm flipH="1">
            <a:off x="1371600" y="2667000"/>
            <a:ext cx="304800" cy="609600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Line 12"/>
          <p:cNvSpPr>
            <a:spLocks noChangeShapeType="1"/>
          </p:cNvSpPr>
          <p:nvPr/>
        </p:nvSpPr>
        <p:spPr bwMode="auto">
          <a:xfrm>
            <a:off x="7010400" y="2514600"/>
            <a:ext cx="533400" cy="685800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066800" y="4800600"/>
            <a:ext cx="7212013" cy="1493838"/>
            <a:chOff x="1066800" y="4800600"/>
            <a:chExt cx="7212013" cy="1493838"/>
          </a:xfrm>
        </p:grpSpPr>
        <p:sp>
          <p:nvSpPr>
            <p:cNvPr id="11" name="Rectangle 4"/>
            <p:cNvSpPr>
              <a:spLocks noChangeArrowheads="1"/>
            </p:cNvSpPr>
            <p:nvPr/>
          </p:nvSpPr>
          <p:spPr bwMode="auto">
            <a:xfrm>
              <a:off x="2209800" y="4800600"/>
              <a:ext cx="1201738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ea typeface="ＭＳ Ｐゴシック" charset="0"/>
                  <a:cs typeface="ＭＳ Ｐゴシック" charset="0"/>
                </a:rPr>
                <a:t> 0.0165</a:t>
              </a:r>
            </a:p>
          </p:txBody>
        </p:sp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066800" y="4800600"/>
              <a:ext cx="354013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ea typeface="ＭＳ Ｐゴシック" charset="0"/>
                  <a:cs typeface="ＭＳ Ｐゴシック" charset="0"/>
                </a:rPr>
                <a:t>0</a:t>
              </a:r>
            </a:p>
          </p:txBody>
        </p:sp>
        <p:sp>
          <p:nvSpPr>
            <p:cNvPr id="13" name="Rectangle 6"/>
            <p:cNvSpPr>
              <a:spLocks noChangeArrowheads="1"/>
            </p:cNvSpPr>
            <p:nvPr/>
          </p:nvSpPr>
          <p:spPr bwMode="auto">
            <a:xfrm>
              <a:off x="3903663" y="4800600"/>
              <a:ext cx="1201737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ea typeface="ＭＳ Ｐゴシック" charset="0"/>
                  <a:cs typeface="ＭＳ Ｐゴシック" charset="0"/>
                </a:rPr>
                <a:t> 0.0191</a:t>
              </a:r>
            </a:p>
          </p:txBody>
        </p:sp>
        <p:sp>
          <p:nvSpPr>
            <p:cNvPr id="14" name="Rectangle 7"/>
            <p:cNvSpPr>
              <a:spLocks noChangeArrowheads="1"/>
            </p:cNvSpPr>
            <p:nvPr/>
          </p:nvSpPr>
          <p:spPr bwMode="auto">
            <a:xfrm>
              <a:off x="5589588" y="4800600"/>
              <a:ext cx="1116012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ea typeface="ＭＳ Ｐゴシック" charset="0"/>
                  <a:cs typeface="ＭＳ Ｐゴシック" charset="0"/>
                </a:rPr>
                <a:t>0.0194</a:t>
              </a:r>
            </a:p>
          </p:txBody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7162800" y="4800600"/>
              <a:ext cx="1116013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ea typeface="ＭＳ Ｐゴシック" charset="0"/>
                  <a:cs typeface="ＭＳ Ｐゴシック" charset="0"/>
                </a:rPr>
                <a:t>0.0195</a:t>
              </a:r>
            </a:p>
          </p:txBody>
        </p:sp>
        <p:sp>
          <p:nvSpPr>
            <p:cNvPr id="16" name="Rectangle 13"/>
            <p:cNvSpPr>
              <a:spLocks noChangeArrowheads="1"/>
            </p:cNvSpPr>
            <p:nvPr/>
          </p:nvSpPr>
          <p:spPr bwMode="auto">
            <a:xfrm>
              <a:off x="2133600" y="5715000"/>
              <a:ext cx="1606550" cy="579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200">
                  <a:latin typeface="Baskerville" charset="0"/>
                  <a:ea typeface="ＭＳ Ｐゴシック" charset="0"/>
                  <a:cs typeface="ＭＳ Ｐゴシック" charset="0"/>
                </a:rPr>
                <a:t>Distance</a:t>
              </a:r>
            </a:p>
          </p:txBody>
        </p:sp>
        <p:sp>
          <p:nvSpPr>
            <p:cNvPr id="17" name="Line 14"/>
            <p:cNvSpPr>
              <a:spLocks noChangeShapeType="1"/>
            </p:cNvSpPr>
            <p:nvPr/>
          </p:nvSpPr>
          <p:spPr bwMode="auto">
            <a:xfrm flipH="1" flipV="1">
              <a:off x="2873375" y="5203825"/>
              <a:ext cx="0" cy="609600"/>
            </a:xfrm>
            <a:prstGeom prst="line">
              <a:avLst/>
            </a:prstGeom>
            <a:noFill/>
            <a:ln w="76200">
              <a:solidFill>
                <a:schemeClr val="bg2">
                  <a:lumMod val="75000"/>
                </a:schemeClr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640488" y="6444364"/>
            <a:ext cx="55626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 Rohde G. K., Wang W., </a:t>
            </a:r>
            <a:r>
              <a:rPr lang="en-US" dirty="0" err="1" smtClean="0"/>
              <a:t>Peng</a:t>
            </a:r>
            <a:r>
              <a:rPr lang="en-US" dirty="0" smtClean="0"/>
              <a:t> T., and Murphy R.F. (2008).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4D cell project illustrati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7686" y="3673476"/>
            <a:ext cx="9144000" cy="304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Generating synthetic cells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117931" y="4449334"/>
            <a:ext cx="128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Starting cell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E393F-E6B9-AC49-A0A0-E0D27821AB3C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16" name="Picture 15" descr="Taraz Dissertation Chapter 3 Shape simulation 020 figure 1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3334" y="3413655"/>
            <a:ext cx="6773228" cy="2810021"/>
          </a:xfrm>
          <a:prstGeom prst="rect">
            <a:avLst/>
          </a:prstGeom>
        </p:spPr>
      </p:pic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457200" y="1339721"/>
            <a:ext cx="8229600" cy="2427084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Use multi-dimensional scaling to create “shape space”</a:t>
            </a:r>
          </a:p>
          <a:p>
            <a:r>
              <a:rPr lang="en-US" dirty="0" smtClean="0"/>
              <a:t>Sample a point in this shape space </a:t>
            </a:r>
          </a:p>
          <a:p>
            <a:r>
              <a:rPr lang="en-US" dirty="0" smtClean="0"/>
              <a:t>Generate synthetic cell by deforming nearby cells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DNAwalkMov_wcellfast.m4v">
            <a:hlinkClick r:id="" action="ppaction://media"/>
          </p:cNvPr>
          <p:cNvPicPr/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83916" y="160020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Cell shape dynamics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How a cell might change over time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rot="5400000">
            <a:off x="-1114837" y="3994804"/>
            <a:ext cx="3322853" cy="1588"/>
          </a:xfrm>
          <a:prstGeom prst="straightConnector1">
            <a:avLst/>
          </a:prstGeom>
          <a:ln w="63500">
            <a:solidFill>
              <a:schemeClr val="bg1">
                <a:lumMod val="9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 rot="16200000">
            <a:off x="-993870" y="3709591"/>
            <a:ext cx="2474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Increasing DNA intensity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9" name="Right Triangle 8"/>
          <p:cNvSpPr/>
          <p:nvPr/>
        </p:nvSpPr>
        <p:spPr>
          <a:xfrm flipH="1">
            <a:off x="6039066" y="6189702"/>
            <a:ext cx="1928841" cy="103377"/>
          </a:xfrm>
          <a:prstGeom prst="rtTriangle">
            <a:avLst/>
          </a:prstGeom>
          <a:gradFill flip="none" rotWithShape="1">
            <a:gsLst>
              <a:gs pos="10000">
                <a:srgbClr val="0000FF"/>
              </a:gs>
              <a:gs pos="35000">
                <a:schemeClr val="accent5">
                  <a:lumMod val="60000"/>
                  <a:lumOff val="40000"/>
                </a:schemeClr>
              </a:gs>
              <a:gs pos="57000">
                <a:srgbClr val="FFFF00"/>
              </a:gs>
              <a:gs pos="80000">
                <a:schemeClr val="accent6">
                  <a:lumMod val="75000"/>
                </a:schemeClr>
              </a:gs>
              <a:gs pos="100000">
                <a:srgbClr val="FF0000"/>
              </a:gs>
            </a:gsLst>
            <a:lin ang="108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885360" y="6189702"/>
            <a:ext cx="6125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time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738312" y="6365110"/>
            <a:ext cx="3833688" cy="1"/>
          </a:xfrm>
          <a:prstGeom prst="straightConnector1">
            <a:avLst/>
          </a:prstGeom>
          <a:ln w="63500">
            <a:solidFill>
              <a:schemeClr val="bg1">
                <a:lumMod val="9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994229" y="6374368"/>
            <a:ext cx="11547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Cell Shape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evingmmdem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0656" y="3417151"/>
            <a:ext cx="4856017" cy="363898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Exploring cellular parameter space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5300"/>
            <a:ext cx="8229600" cy="4525963"/>
          </a:xfrm>
        </p:spPr>
        <p:txBody>
          <a:bodyPr/>
          <a:lstStyle/>
          <a:p>
            <a:r>
              <a:rPr lang="en-US" dirty="0" smtClean="0"/>
              <a:t>Sample modal instances</a:t>
            </a:r>
          </a:p>
          <a:p>
            <a:r>
              <a:rPr lang="en-US" dirty="0" smtClean="0"/>
              <a:t>Sample outlier instances</a:t>
            </a:r>
          </a:p>
          <a:p>
            <a:r>
              <a:rPr lang="en-US" dirty="0" smtClean="0"/>
              <a:t>Sample a sequence of instances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266083" y="3105833"/>
            <a:ext cx="3686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GMM of 3D </a:t>
            </a:r>
            <a:r>
              <a:rPr lang="en-US" dirty="0" err="1" smtClean="0"/>
              <a:t>HeLa</a:t>
            </a:r>
            <a:r>
              <a:rPr lang="en-US" dirty="0" smtClean="0"/>
              <a:t> shape space used for intelligent sampling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4513</TotalTime>
  <Words>663</Words>
  <Application>Microsoft Office PowerPoint</Application>
  <PresentationFormat>On-screen Show (4:3)</PresentationFormat>
  <Paragraphs>193</Paragraphs>
  <Slides>32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Tools for automatically combining biochemical and cell organization models</vt:lpstr>
      <vt:lpstr>Motivation</vt:lpstr>
      <vt:lpstr>Benefits of generative models</vt:lpstr>
      <vt:lpstr>Object overlap avoidance</vt:lpstr>
      <vt:lpstr>Diffeomorphic model learning: Non-rigid image registration</vt:lpstr>
      <vt:lpstr>Diffeomorphic model learning: Non-rigid image registration</vt:lpstr>
      <vt:lpstr>Generating synthetic cells</vt:lpstr>
      <vt:lpstr>Cell shape dynamics</vt:lpstr>
      <vt:lpstr>Exploring cellular parameter space</vt:lpstr>
      <vt:lpstr>Cellular Systems Modeling: Previous approaches </vt:lpstr>
      <vt:lpstr>High-throughput spatially realistic simulations</vt:lpstr>
      <vt:lpstr>Automation of spatial modeling</vt:lpstr>
      <vt:lpstr>Automation of spatial modeling</vt:lpstr>
      <vt:lpstr>Example system</vt:lpstr>
      <vt:lpstr>Example system</vt:lpstr>
      <vt:lpstr>Why rule-based models</vt:lpstr>
      <vt:lpstr>ODE modeling</vt:lpstr>
      <vt:lpstr>Automation of spatial modeling</vt:lpstr>
      <vt:lpstr>Identifying compartments</vt:lpstr>
      <vt:lpstr>Installing CellBlender</vt:lpstr>
      <vt:lpstr>Installing CellBlender</vt:lpstr>
      <vt:lpstr>Installing CellBlender</vt:lpstr>
      <vt:lpstr>Installing CellBlender</vt:lpstr>
      <vt:lpstr>Importing SBML-spatial</vt:lpstr>
      <vt:lpstr>Importing SBML-spatial</vt:lpstr>
      <vt:lpstr>Importing SBML-spatial</vt:lpstr>
      <vt:lpstr>Make it pretty</vt:lpstr>
      <vt:lpstr>Manual tuning</vt:lpstr>
      <vt:lpstr>Automation of spatial modeling</vt:lpstr>
      <vt:lpstr>Whole cell simulations</vt:lpstr>
      <vt:lpstr>Conclusions</vt:lpstr>
      <vt:lpstr>Acknowledgments</vt:lpstr>
    </vt:vector>
  </TitlesOfParts>
  <Company>Carnegie Mellon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Tools for automatically combining biochemical and cell organization models</dc:title>
  <dc:creator>Devin Sullivan</dc:creator>
  <cp:lastModifiedBy>Deb Nigra</cp:lastModifiedBy>
  <cp:revision>17</cp:revision>
  <dcterms:created xsi:type="dcterms:W3CDTF">2014-04-18T17:56:43Z</dcterms:created>
  <dcterms:modified xsi:type="dcterms:W3CDTF">2014-10-17T19:26:11Z</dcterms:modified>
</cp:coreProperties>
</file>