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4"/>
  </p:notesMasterIdLst>
  <p:sldIdLst>
    <p:sldId id="256" r:id="rId2"/>
    <p:sldId id="257" r:id="rId3"/>
    <p:sldId id="258" r:id="rId4"/>
    <p:sldId id="259" r:id="rId5"/>
    <p:sldId id="260" r:id="rId6"/>
    <p:sldId id="305" r:id="rId7"/>
    <p:sldId id="261" r:id="rId8"/>
    <p:sldId id="304" r:id="rId9"/>
    <p:sldId id="262" r:id="rId10"/>
    <p:sldId id="263" r:id="rId11"/>
    <p:sldId id="264" r:id="rId12"/>
    <p:sldId id="265" r:id="rId13"/>
    <p:sldId id="266" r:id="rId14"/>
    <p:sldId id="268" r:id="rId15"/>
    <p:sldId id="267" r:id="rId16"/>
    <p:sldId id="269" r:id="rId17"/>
    <p:sldId id="270" r:id="rId18"/>
    <p:sldId id="271" r:id="rId19"/>
    <p:sldId id="303" r:id="rId20"/>
    <p:sldId id="272" r:id="rId21"/>
    <p:sldId id="276" r:id="rId22"/>
    <p:sldId id="273" r:id="rId23"/>
    <p:sldId id="274" r:id="rId24"/>
    <p:sldId id="277" r:id="rId25"/>
    <p:sldId id="280" r:id="rId26"/>
    <p:sldId id="281" r:id="rId27"/>
    <p:sldId id="282" r:id="rId28"/>
    <p:sldId id="275" r:id="rId29"/>
    <p:sldId id="284" r:id="rId30"/>
    <p:sldId id="301" r:id="rId31"/>
    <p:sldId id="285" r:id="rId32"/>
    <p:sldId id="289" r:id="rId33"/>
    <p:sldId id="290" r:id="rId34"/>
    <p:sldId id="291" r:id="rId35"/>
    <p:sldId id="292" r:id="rId36"/>
    <p:sldId id="294" r:id="rId37"/>
    <p:sldId id="296" r:id="rId38"/>
    <p:sldId id="295" r:id="rId39"/>
    <p:sldId id="297" r:id="rId40"/>
    <p:sldId id="298" r:id="rId41"/>
    <p:sldId id="299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8" autoAdjust="0"/>
    <p:restoredTop sz="94660"/>
  </p:normalViewPr>
  <p:slideViewPr>
    <p:cSldViewPr snapToGrid="0">
      <p:cViewPr>
        <p:scale>
          <a:sx n="92" d="100"/>
          <a:sy n="92" d="100"/>
        </p:scale>
        <p:origin x="-10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time%20course:BMDM:April%2019%202011:IL-6%20batch%202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MAPK%20inhibitor:consolidated%20Il12b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time%20course:BMDM:April%2019%202011:IL-6%20batch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time%20course:BMDM:April%2019%202011:IL-12%20batch%20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time%20course:BMDM:April%2019%202011:IL-12%20batch%20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Cooperated%20project%20with%20Prof%20Thiagu:Data:mRNA:first%20time%20interval%20test:IL-6%2023%20May%20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Cooperated%20project%20with%20Prof%20Thiagu:Data:mRNA:first%20time%20interval%20test:IL-12p40%2023%20May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SiRNA:Apr%2016%202013%20sistat1:IL-12b%2016%20Apr%202013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SiRNA:Apr%2016%202013%20sistat1:IL-6%2016%20Apr%202013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liushania:Research:Result:IL6%20promoter%20project:Real-time%20PCR:MAPK%20inhibitor:consolidated%20Il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13398308382499"/>
          <c:y val="0.10879581394272"/>
          <c:w val="0.62716627164118899"/>
          <c:h val="0.51620187076011204"/>
        </c:manualLayout>
      </c:layout>
      <c:scatterChart>
        <c:scatterStyle val="smoothMarker"/>
        <c:varyColors val="0"/>
        <c:ser>
          <c:idx val="0"/>
          <c:order val="0"/>
          <c:tx>
            <c:v>0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series'!$C$4:$C$7</c:f>
              <c:numCache>
                <c:formatCode>General</c:formatCode>
                <c:ptCount val="4"/>
                <c:pt idx="0">
                  <c:v>5.5404686436147106</c:v>
                </c:pt>
                <c:pt idx="1">
                  <c:v>11.471173041203601</c:v>
                </c:pt>
                <c:pt idx="2">
                  <c:v>3.4082607369599001</c:v>
                </c:pt>
                <c:pt idx="3">
                  <c:v>1.20264311109274</c:v>
                </c:pt>
              </c:numCache>
            </c:numRef>
          </c:yVal>
          <c:smooth val="1"/>
        </c:ser>
        <c:ser>
          <c:idx val="3"/>
          <c:order val="1"/>
          <c:tx>
            <c:v>8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x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series'!$D$4:$D$7</c:f>
              <c:numCache>
                <c:formatCode>General</c:formatCode>
                <c:ptCount val="4"/>
                <c:pt idx="0">
                  <c:v>28.742582049088721</c:v>
                </c:pt>
                <c:pt idx="1">
                  <c:v>76.793082563501656</c:v>
                </c:pt>
                <c:pt idx="2">
                  <c:v>18.153418036353681</c:v>
                </c:pt>
                <c:pt idx="3">
                  <c:v>9.6667520517398362</c:v>
                </c:pt>
              </c:numCache>
            </c:numRef>
          </c:yVal>
          <c:smooth val="1"/>
        </c:ser>
        <c:ser>
          <c:idx val="2"/>
          <c:order val="2"/>
          <c:tx>
            <c:v>24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series'!$E$4:$E$7</c:f>
              <c:numCache>
                <c:formatCode>General</c:formatCode>
                <c:ptCount val="4"/>
                <c:pt idx="0">
                  <c:v>21.25160074514158</c:v>
                </c:pt>
                <c:pt idx="1">
                  <c:v>24.198880880806371</c:v>
                </c:pt>
                <c:pt idx="2">
                  <c:v>8.0124633030445498</c:v>
                </c:pt>
                <c:pt idx="3">
                  <c:v>2.6395483339317982</c:v>
                </c:pt>
              </c:numCache>
            </c:numRef>
          </c:yVal>
          <c:smooth val="1"/>
        </c:ser>
        <c:ser>
          <c:idx val="1"/>
          <c:order val="3"/>
          <c:tx>
            <c:v>0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series'!$O$4:$O$7</c:f>
              <c:numCache>
                <c:formatCode>General</c:formatCode>
                <c:ptCount val="4"/>
                <c:pt idx="0">
                  <c:v>0.702678750494794</c:v>
                </c:pt>
                <c:pt idx="1">
                  <c:v>1.3197866077564131</c:v>
                </c:pt>
                <c:pt idx="2">
                  <c:v>0.238230444820384</c:v>
                </c:pt>
                <c:pt idx="3">
                  <c:v>5.7212848091812298E-2</c:v>
                </c:pt>
              </c:numCache>
            </c:numRef>
          </c:yVal>
          <c:smooth val="1"/>
        </c:ser>
        <c:ser>
          <c:idx val="4"/>
          <c:order val="4"/>
          <c:tx>
            <c:v>8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x"/>
            <c:size val="3"/>
            <c:spPr>
              <a:ln>
                <a:solidFill>
                  <a:schemeClr val="tx1"/>
                </a:solidFill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series'!$P$4:$P$7</c:f>
              <c:numCache>
                <c:formatCode>General</c:formatCode>
                <c:ptCount val="4"/>
                <c:pt idx="0">
                  <c:v>0.70803311556441695</c:v>
                </c:pt>
                <c:pt idx="1">
                  <c:v>1.3882404111741899</c:v>
                </c:pt>
                <c:pt idx="2">
                  <c:v>0.16247466681313499</c:v>
                </c:pt>
                <c:pt idx="3">
                  <c:v>4.7494926931578897E-2</c:v>
                </c:pt>
              </c:numCache>
            </c:numRef>
          </c:yVal>
          <c:smooth val="1"/>
        </c:ser>
        <c:ser>
          <c:idx val="5"/>
          <c:order val="5"/>
          <c:tx>
            <c:v>24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series'!$Q$4:$Q$7</c:f>
              <c:numCache>
                <c:formatCode>General</c:formatCode>
                <c:ptCount val="4"/>
                <c:pt idx="0">
                  <c:v>0.41468686764836299</c:v>
                </c:pt>
                <c:pt idx="1">
                  <c:v>0.57443979165961101</c:v>
                </c:pt>
                <c:pt idx="2">
                  <c:v>7.5572351567046697E-2</c:v>
                </c:pt>
                <c:pt idx="3">
                  <c:v>3.4819770386265297E-2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054976"/>
        <c:axId val="68055552"/>
      </c:scatterChart>
      <c:valAx>
        <c:axId val="68054976"/>
        <c:scaling>
          <c:orientation val="minMax"/>
          <c:max val="2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055552"/>
        <c:crosses val="autoZero"/>
        <c:crossBetween val="midCat"/>
        <c:majorUnit val="4"/>
      </c:valAx>
      <c:valAx>
        <c:axId val="68055552"/>
        <c:scaling>
          <c:orientation val="minMax"/>
          <c:max val="1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Il6</a:t>
                </a:r>
                <a:r>
                  <a:rPr lang="en-US" sz="700" dirty="0"/>
                  <a:t> mRNA relative to </a:t>
                </a:r>
                <a:r>
                  <a:rPr lang="en-US" sz="700" i="1" dirty="0" err="1"/>
                  <a:t>Hprt</a:t>
                </a:r>
                <a:endParaRPr lang="en-US" sz="700" i="1" dirty="0"/>
              </a:p>
            </c:rich>
          </c:tx>
          <c:layout>
            <c:manualLayout>
              <c:xMode val="edge"/>
              <c:yMode val="edge"/>
              <c:x val="2.1157722443116002E-3"/>
              <c:y val="1.7328262832534601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054976"/>
        <c:crosses val="autoZero"/>
        <c:crossBetween val="midCat"/>
        <c:majorUnit val="50"/>
      </c:valAx>
      <c:spPr>
        <a:ln>
          <a:solidFill>
            <a:srgbClr val="868686"/>
          </a:solidFill>
        </a:ln>
      </c:spPr>
    </c:plotArea>
    <c:legend>
      <c:legendPos val="r"/>
      <c:layout>
        <c:manualLayout>
          <c:xMode val="edge"/>
          <c:yMode val="edge"/>
          <c:x val="0.57730228813395101"/>
          <c:y val="0.13062559329489901"/>
          <c:w val="0.21832315452062001"/>
          <c:h val="0.388565901431226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i="1"/>
            </a:pPr>
            <a:r>
              <a:rPr lang="en-US" i="1"/>
              <a:t>Il12b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483223972003501"/>
          <c:y val="0.19259259259259301"/>
          <c:w val="0.73181255468066497"/>
          <c:h val="0.56196011956838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Il12b!$J$2</c:f>
              <c:strCache>
                <c:ptCount val="1"/>
                <c:pt idx="0">
                  <c:v>No inhibitor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Il12b!$G$2:$G$5</c:f>
                <c:numCache>
                  <c:formatCode>General</c:formatCode>
                  <c:ptCount val="4"/>
                  <c:pt idx="0">
                    <c:v>6.5734659385717094E-5</c:v>
                  </c:pt>
                  <c:pt idx="1">
                    <c:v>4.2426767464571096E-3</c:v>
                  </c:pt>
                  <c:pt idx="2">
                    <c:v>0.87567027902147698</c:v>
                  </c:pt>
                  <c:pt idx="3">
                    <c:v>0.32035014187055699</c:v>
                  </c:pt>
                </c:numCache>
              </c:numRef>
            </c:plus>
            <c:minus>
              <c:numRef>
                <c:f>Il12b!$G$2:$G$5</c:f>
                <c:numCache>
                  <c:formatCode>General</c:formatCode>
                  <c:ptCount val="4"/>
                  <c:pt idx="0">
                    <c:v>6.5734659385717094E-5</c:v>
                  </c:pt>
                  <c:pt idx="1">
                    <c:v>4.2426767464571096E-3</c:v>
                  </c:pt>
                  <c:pt idx="2">
                    <c:v>0.87567027902147698</c:v>
                  </c:pt>
                  <c:pt idx="3">
                    <c:v>0.32035014187055699</c:v>
                  </c:pt>
                </c:numCache>
              </c:numRef>
            </c:minus>
          </c:errBars>
          <c:cat>
            <c:strRef>
              <c:f>Il12b!$I$2:$I$5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Il12b!$E$2:$E$5</c:f>
              <c:numCache>
                <c:formatCode>General</c:formatCode>
                <c:ptCount val="4"/>
                <c:pt idx="0">
                  <c:v>1.04902274705185E-3</c:v>
                </c:pt>
                <c:pt idx="1">
                  <c:v>1.7228922648902599E-2</c:v>
                </c:pt>
                <c:pt idx="2">
                  <c:v>2.6560725629042961</c:v>
                </c:pt>
                <c:pt idx="3">
                  <c:v>9.9555254618914084</c:v>
                </c:pt>
              </c:numCache>
            </c:numRef>
          </c:val>
        </c:ser>
        <c:ser>
          <c:idx val="1"/>
          <c:order val="1"/>
          <c:tx>
            <c:strRef>
              <c:f>Il12b!$J$3</c:f>
              <c:strCache>
                <c:ptCount val="1"/>
                <c:pt idx="0">
                  <c:v>JNK inhibitor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Il12b!$G$6:$G$9</c:f>
                <c:numCache>
                  <c:formatCode>General</c:formatCode>
                  <c:ptCount val="4"/>
                  <c:pt idx="0">
                    <c:v>8.1904845613971593E-3</c:v>
                  </c:pt>
                  <c:pt idx="1">
                    <c:v>1.78509084922936E-3</c:v>
                  </c:pt>
                  <c:pt idx="2">
                    <c:v>0.18217664130417</c:v>
                  </c:pt>
                  <c:pt idx="3">
                    <c:v>0.35813909043214598</c:v>
                  </c:pt>
                </c:numCache>
              </c:numRef>
            </c:plus>
            <c:minus>
              <c:numRef>
                <c:f>Il12b!$G$6:$G$9</c:f>
                <c:numCache>
                  <c:formatCode>General</c:formatCode>
                  <c:ptCount val="4"/>
                  <c:pt idx="0">
                    <c:v>8.1904845613971593E-3</c:v>
                  </c:pt>
                  <c:pt idx="1">
                    <c:v>1.78509084922936E-3</c:v>
                  </c:pt>
                  <c:pt idx="2">
                    <c:v>0.18217664130417</c:v>
                  </c:pt>
                  <c:pt idx="3">
                    <c:v>0.35813909043214598</c:v>
                  </c:pt>
                </c:numCache>
              </c:numRef>
            </c:minus>
          </c:errBars>
          <c:cat>
            <c:strRef>
              <c:f>Il12b!$I$2:$I$5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Il12b!$E$6:$E$9</c:f>
              <c:numCache>
                <c:formatCode>General</c:formatCode>
                <c:ptCount val="4"/>
                <c:pt idx="0">
                  <c:v>9.5845742668680799E-3</c:v>
                </c:pt>
                <c:pt idx="1">
                  <c:v>4.8793529434262399E-3</c:v>
                </c:pt>
                <c:pt idx="2">
                  <c:v>0.46269068842979899</c:v>
                </c:pt>
                <c:pt idx="3">
                  <c:v>2.8374645062644088</c:v>
                </c:pt>
              </c:numCache>
            </c:numRef>
          </c:val>
        </c:ser>
        <c:ser>
          <c:idx val="2"/>
          <c:order val="2"/>
          <c:tx>
            <c:strRef>
              <c:f>Il12b!$J$4</c:f>
              <c:strCache>
                <c:ptCount val="1"/>
                <c:pt idx="0">
                  <c:v>ERK inhibitor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Il12b!$G$10:$G$13</c:f>
                <c:numCache>
                  <c:formatCode>General</c:formatCode>
                  <c:ptCount val="4"/>
                  <c:pt idx="0">
                    <c:v>1.35803071493427E-4</c:v>
                  </c:pt>
                  <c:pt idx="1">
                    <c:v>4.0429929031773303E-2</c:v>
                  </c:pt>
                  <c:pt idx="2">
                    <c:v>2.8137057316833092</c:v>
                  </c:pt>
                  <c:pt idx="3">
                    <c:v>6.0370252136139726</c:v>
                  </c:pt>
                </c:numCache>
              </c:numRef>
            </c:plus>
            <c:minus>
              <c:numRef>
                <c:f>Il12b!$G$10:$G$13</c:f>
                <c:numCache>
                  <c:formatCode>General</c:formatCode>
                  <c:ptCount val="4"/>
                  <c:pt idx="0">
                    <c:v>1.35803071493427E-4</c:v>
                  </c:pt>
                  <c:pt idx="1">
                    <c:v>4.0429929031773303E-2</c:v>
                  </c:pt>
                  <c:pt idx="2">
                    <c:v>2.8137057316833092</c:v>
                  </c:pt>
                  <c:pt idx="3">
                    <c:v>6.0370252136139726</c:v>
                  </c:pt>
                </c:numCache>
              </c:numRef>
            </c:minus>
          </c:errBars>
          <c:cat>
            <c:strRef>
              <c:f>Il12b!$I$2:$I$5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Il12b!$E$10:$E$13</c:f>
              <c:numCache>
                <c:formatCode>General</c:formatCode>
                <c:ptCount val="4"/>
                <c:pt idx="0">
                  <c:v>1.45273991981695E-3</c:v>
                </c:pt>
                <c:pt idx="1">
                  <c:v>0.141698085751474</c:v>
                </c:pt>
                <c:pt idx="2">
                  <c:v>11.1462309328255</c:v>
                </c:pt>
                <c:pt idx="3">
                  <c:v>44.508565676216492</c:v>
                </c:pt>
              </c:numCache>
            </c:numRef>
          </c:val>
        </c:ser>
        <c:ser>
          <c:idx val="3"/>
          <c:order val="3"/>
          <c:tx>
            <c:strRef>
              <c:f>Il12b!$J$5</c:f>
              <c:strCache>
                <c:ptCount val="1"/>
                <c:pt idx="0">
                  <c:v>p38 inhibitor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Il12b!$G$14:$G$17</c:f>
                <c:numCache>
                  <c:formatCode>General</c:formatCode>
                  <c:ptCount val="4"/>
                  <c:pt idx="0">
                    <c:v>6.6191500837590507E-5</c:v>
                  </c:pt>
                  <c:pt idx="1">
                    <c:v>1.60840294111275E-2</c:v>
                  </c:pt>
                  <c:pt idx="2">
                    <c:v>2.823797614701407</c:v>
                  </c:pt>
                  <c:pt idx="3">
                    <c:v>8.0961012055167849</c:v>
                  </c:pt>
                </c:numCache>
              </c:numRef>
            </c:plus>
            <c:minus>
              <c:numRef>
                <c:f>Il12b!$G$14:$G$17</c:f>
                <c:numCache>
                  <c:formatCode>General</c:formatCode>
                  <c:ptCount val="4"/>
                  <c:pt idx="0">
                    <c:v>6.6191500837590507E-5</c:v>
                  </c:pt>
                  <c:pt idx="1">
                    <c:v>1.60840294111275E-2</c:v>
                  </c:pt>
                  <c:pt idx="2">
                    <c:v>2.823797614701407</c:v>
                  </c:pt>
                  <c:pt idx="3">
                    <c:v>8.0961012055167849</c:v>
                  </c:pt>
                </c:numCache>
              </c:numRef>
            </c:minus>
          </c:errBars>
          <c:cat>
            <c:strRef>
              <c:f>Il12b!$I$2:$I$5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Il12b!$E$14:$E$17</c:f>
              <c:numCache>
                <c:formatCode>General</c:formatCode>
                <c:ptCount val="4"/>
                <c:pt idx="0">
                  <c:v>1.2196351939958001E-3</c:v>
                </c:pt>
                <c:pt idx="1">
                  <c:v>4.1509867471614802E-2</c:v>
                </c:pt>
                <c:pt idx="2">
                  <c:v>19.002428820878809</c:v>
                </c:pt>
                <c:pt idx="3">
                  <c:v>55.018908036003097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405376"/>
        <c:axId val="33886720"/>
      </c:barChart>
      <c:catAx>
        <c:axId val="1144053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PAMP treatment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33886720"/>
        <c:crosses val="autoZero"/>
        <c:auto val="1"/>
        <c:lblAlgn val="ctr"/>
        <c:lblOffset val="100"/>
        <c:noMultiLvlLbl val="0"/>
      </c:catAx>
      <c:valAx>
        <c:axId val="33886720"/>
        <c:scaling>
          <c:orientation val="minMax"/>
          <c:max val="7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i="1"/>
                  <a:t>Il12b mRNA relative to Hprt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14405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275590551181099"/>
          <c:y val="0.195339749198017"/>
          <c:w val="0.206688538932633"/>
          <c:h val="0.315801983085447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311121652593499"/>
          <c:y val="0.14967099057184199"/>
          <c:w val="0.62761821078868396"/>
          <c:h val="0.45378091521110098"/>
        </c:manualLayout>
      </c:layout>
      <c:scatterChart>
        <c:scatterStyle val="smoothMarker"/>
        <c:varyColors val="0"/>
        <c:ser>
          <c:idx val="0"/>
          <c:order val="0"/>
          <c:tx>
            <c:v>0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series'!$C$54:$C$57</c:f>
              <c:numCache>
                <c:formatCode>General</c:formatCode>
                <c:ptCount val="4"/>
                <c:pt idx="0">
                  <c:v>5.5404686436147106</c:v>
                </c:pt>
                <c:pt idx="1">
                  <c:v>11.471173041203601</c:v>
                </c:pt>
                <c:pt idx="2">
                  <c:v>3.4082607369599001</c:v>
                </c:pt>
                <c:pt idx="3">
                  <c:v>1.20264311109274</c:v>
                </c:pt>
              </c:numCache>
            </c:numRef>
          </c:yVal>
          <c:smooth val="1"/>
        </c:ser>
        <c:ser>
          <c:idx val="3"/>
          <c:order val="1"/>
          <c:tx>
            <c:v>8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x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series'!$D$54:$D$57</c:f>
              <c:numCache>
                <c:formatCode>General</c:formatCode>
                <c:ptCount val="4"/>
                <c:pt idx="0">
                  <c:v>12.97778035365028</c:v>
                </c:pt>
                <c:pt idx="1">
                  <c:v>12.70454881236425</c:v>
                </c:pt>
                <c:pt idx="2">
                  <c:v>3.444555300238203</c:v>
                </c:pt>
                <c:pt idx="3">
                  <c:v>1.368523199328856</c:v>
                </c:pt>
              </c:numCache>
            </c:numRef>
          </c:yVal>
          <c:smooth val="1"/>
        </c:ser>
        <c:ser>
          <c:idx val="1"/>
          <c:order val="2"/>
          <c:tx>
            <c:v>24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series'!$B$54:$B$57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series'!$E$54:$E$57</c:f>
              <c:numCache>
                <c:formatCode>General</c:formatCode>
                <c:ptCount val="4"/>
                <c:pt idx="0">
                  <c:v>2.2309871042739422</c:v>
                </c:pt>
                <c:pt idx="1">
                  <c:v>1.1676318589390831</c:v>
                </c:pt>
                <c:pt idx="2">
                  <c:v>1.2772293363872991</c:v>
                </c:pt>
                <c:pt idx="3">
                  <c:v>0.275451093091654</c:v>
                </c:pt>
              </c:numCache>
            </c:numRef>
          </c:yVal>
          <c:smooth val="1"/>
        </c:ser>
        <c:ser>
          <c:idx val="2"/>
          <c:order val="3"/>
          <c:tx>
            <c:v>0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diamond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series'!$O$54:$O$57</c:f>
              <c:numCache>
                <c:formatCode>General</c:formatCode>
                <c:ptCount val="4"/>
                <c:pt idx="0">
                  <c:v>0.702678750494794</c:v>
                </c:pt>
                <c:pt idx="1">
                  <c:v>1.3197866077564131</c:v>
                </c:pt>
                <c:pt idx="2">
                  <c:v>0.238230444820384</c:v>
                </c:pt>
                <c:pt idx="3">
                  <c:v>5.7212848091812298E-2</c:v>
                </c:pt>
              </c:numCache>
            </c:numRef>
          </c:yVal>
          <c:smooth val="1"/>
        </c:ser>
        <c:ser>
          <c:idx val="4"/>
          <c:order val="4"/>
          <c:tx>
            <c:v>8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x"/>
            <c:size val="3"/>
            <c:spPr>
              <a:ln>
                <a:solidFill>
                  <a:schemeClr val="tx1"/>
                </a:solidFill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series'!$P$54:$P$57</c:f>
              <c:numCache>
                <c:formatCode>General</c:formatCode>
                <c:ptCount val="4"/>
                <c:pt idx="0">
                  <c:v>1.0900822143565769</c:v>
                </c:pt>
                <c:pt idx="1">
                  <c:v>0.20968461483729001</c:v>
                </c:pt>
                <c:pt idx="2">
                  <c:v>3.9473258061468799E-2</c:v>
                </c:pt>
                <c:pt idx="3">
                  <c:v>2.5881489825434201E-2</c:v>
                </c:pt>
              </c:numCache>
            </c:numRef>
          </c:yVal>
          <c:smooth val="1"/>
        </c:ser>
        <c:ser>
          <c:idx val="5"/>
          <c:order val="5"/>
          <c:tx>
            <c:v>24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series'!$Q$54:$Q$57</c:f>
              <c:numCache>
                <c:formatCode>General</c:formatCode>
                <c:ptCount val="4"/>
                <c:pt idx="0">
                  <c:v>0.157378399340525</c:v>
                </c:pt>
                <c:pt idx="1">
                  <c:v>2.3376769975598202E-2</c:v>
                </c:pt>
                <c:pt idx="2">
                  <c:v>2.9569974670530502E-2</c:v>
                </c:pt>
                <c:pt idx="3">
                  <c:v>3.4126788818347999E-2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73504"/>
        <c:axId val="47974080"/>
      </c:scatterChart>
      <c:valAx>
        <c:axId val="47973504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after</a:t>
                </a:r>
                <a:r>
                  <a:rPr lang="en-US" baseline="0" dirty="0" smtClean="0"/>
                  <a:t> </a:t>
                </a:r>
                <a:r>
                  <a:rPr lang="en-US" dirty="0" smtClean="0"/>
                  <a:t>2nd stimulation (h)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9487141216456499"/>
              <c:y val="0.7119695122851520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7974080"/>
        <c:crosses val="autoZero"/>
        <c:crossBetween val="midCat"/>
        <c:majorUnit val="4"/>
      </c:valAx>
      <c:valAx>
        <c:axId val="47974080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Il6</a:t>
                </a:r>
                <a:r>
                  <a:rPr lang="en-US" sz="700" dirty="0"/>
                  <a:t>  mRNA relative to </a:t>
                </a:r>
                <a:r>
                  <a:rPr lang="en-US" sz="700" i="1" dirty="0" err="1"/>
                  <a:t>Hprt</a:t>
                </a:r>
                <a:endParaRPr lang="en-US" sz="700" i="1" dirty="0"/>
              </a:p>
            </c:rich>
          </c:tx>
          <c:layout>
            <c:manualLayout>
              <c:xMode val="edge"/>
              <c:yMode val="edge"/>
              <c:x val="6.1914804638266499E-3"/>
              <c:y val="6.2546700877683006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7973504"/>
        <c:crosses val="autoZero"/>
        <c:crossBetween val="midCat"/>
        <c:majorUnit val="50"/>
      </c:valAx>
      <c:spPr>
        <a:ln>
          <a:solidFill>
            <a:srgbClr val="868686"/>
          </a:solidFill>
        </a:ln>
      </c:spPr>
    </c:plotArea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2114927391228"/>
          <c:y val="0.123497950962006"/>
          <c:w val="0.62208306290593096"/>
          <c:h val="0.499741844365724"/>
        </c:manualLayout>
      </c:layout>
      <c:scatterChart>
        <c:scatterStyle val="smoothMarker"/>
        <c:varyColors val="0"/>
        <c:ser>
          <c:idx val="0"/>
          <c:order val="0"/>
          <c:tx>
            <c:v>0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series'!$C$4:$C$7</c:f>
              <c:numCache>
                <c:formatCode>General</c:formatCode>
                <c:ptCount val="4"/>
                <c:pt idx="0">
                  <c:v>4.2023497495356379</c:v>
                </c:pt>
                <c:pt idx="1">
                  <c:v>5.9214734116514851</c:v>
                </c:pt>
                <c:pt idx="2">
                  <c:v>6.4214322725220976</c:v>
                </c:pt>
                <c:pt idx="3">
                  <c:v>1.5721244526746561</c:v>
                </c:pt>
              </c:numCache>
            </c:numRef>
          </c:yVal>
          <c:smooth val="1"/>
        </c:ser>
        <c:ser>
          <c:idx val="3"/>
          <c:order val="1"/>
          <c:tx>
            <c:v>8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x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series'!$D$4:$D$7</c:f>
              <c:numCache>
                <c:formatCode>General</c:formatCode>
                <c:ptCount val="4"/>
                <c:pt idx="0">
                  <c:v>133.9819088045553</c:v>
                </c:pt>
                <c:pt idx="1">
                  <c:v>287.86225884232982</c:v>
                </c:pt>
                <c:pt idx="2">
                  <c:v>14.731423969751679</c:v>
                </c:pt>
                <c:pt idx="3">
                  <c:v>3.3405965870999021</c:v>
                </c:pt>
              </c:numCache>
            </c:numRef>
          </c:yVal>
          <c:smooth val="1"/>
        </c:ser>
        <c:ser>
          <c:idx val="2"/>
          <c:order val="2"/>
          <c:tx>
            <c:v>24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series'!$E$4:$E$7</c:f>
              <c:numCache>
                <c:formatCode>General</c:formatCode>
                <c:ptCount val="4"/>
                <c:pt idx="0">
                  <c:v>25.775268641510099</c:v>
                </c:pt>
                <c:pt idx="1">
                  <c:v>86.487138072119151</c:v>
                </c:pt>
                <c:pt idx="2">
                  <c:v>5.5972559699240074</c:v>
                </c:pt>
                <c:pt idx="3">
                  <c:v>0.42730991854161099</c:v>
                </c:pt>
              </c:numCache>
            </c:numRef>
          </c:yVal>
          <c:smooth val="1"/>
        </c:ser>
        <c:ser>
          <c:idx val="1"/>
          <c:order val="3"/>
          <c:tx>
            <c:v>0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series'!$O$4:$O$7</c:f>
              <c:numCache>
                <c:formatCode>General</c:formatCode>
                <c:ptCount val="4"/>
                <c:pt idx="0">
                  <c:v>0.38734709753749402</c:v>
                </c:pt>
                <c:pt idx="1">
                  <c:v>1.1600027042209831</c:v>
                </c:pt>
                <c:pt idx="2">
                  <c:v>0.15221089549573699</c:v>
                </c:pt>
                <c:pt idx="3">
                  <c:v>0.11099346098295799</c:v>
                </c:pt>
              </c:numCache>
            </c:numRef>
          </c:yVal>
          <c:smooth val="1"/>
        </c:ser>
        <c:ser>
          <c:idx val="4"/>
          <c:order val="4"/>
          <c:tx>
            <c:v>8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x"/>
            <c:size val="3"/>
            <c:spPr>
              <a:ln>
                <a:solidFill>
                  <a:schemeClr val="tx1"/>
                </a:solidFill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series'!$P$4:$P$7</c:f>
              <c:numCache>
                <c:formatCode>General</c:formatCode>
                <c:ptCount val="4"/>
                <c:pt idx="0">
                  <c:v>0.24401054651998</c:v>
                </c:pt>
                <c:pt idx="1">
                  <c:v>0.64092882701478104</c:v>
                </c:pt>
                <c:pt idx="2">
                  <c:v>0.130026096648093</c:v>
                </c:pt>
                <c:pt idx="3">
                  <c:v>0.26696556892836798</c:v>
                </c:pt>
              </c:numCache>
            </c:numRef>
          </c:yVal>
          <c:smooth val="1"/>
        </c:ser>
        <c:ser>
          <c:idx val="5"/>
          <c:order val="5"/>
          <c:tx>
            <c:v>24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'interval series'!$N$4:$N$7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series'!$Q$4:$Q$7</c:f>
              <c:numCache>
                <c:formatCode>General</c:formatCode>
                <c:ptCount val="4"/>
                <c:pt idx="0">
                  <c:v>9.8703856978648794</c:v>
                </c:pt>
                <c:pt idx="1">
                  <c:v>0.86757005487318395</c:v>
                </c:pt>
                <c:pt idx="2">
                  <c:v>0.33249998479720599</c:v>
                </c:pt>
                <c:pt idx="3">
                  <c:v>6.71804852853672E-2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056128"/>
        <c:axId val="68056704"/>
      </c:scatterChart>
      <c:valAx>
        <c:axId val="68056128"/>
        <c:scaling>
          <c:orientation val="minMax"/>
          <c:max val="24"/>
          <c:min val="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056704"/>
        <c:crosses val="autoZero"/>
        <c:crossBetween val="midCat"/>
        <c:majorUnit val="4"/>
      </c:valAx>
      <c:valAx>
        <c:axId val="68056704"/>
        <c:scaling>
          <c:orientation val="minMax"/>
          <c:max val="35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Il12b</a:t>
                </a:r>
                <a:r>
                  <a:rPr lang="en-US" sz="700" dirty="0"/>
                  <a:t> mRNA relative to </a:t>
                </a:r>
                <a:r>
                  <a:rPr lang="en-US" sz="700" i="1" dirty="0" err="1"/>
                  <a:t>Hprt</a:t>
                </a:r>
                <a:endParaRPr lang="en-US" sz="700" i="1" dirty="0"/>
              </a:p>
            </c:rich>
          </c:tx>
          <c:layout>
            <c:manualLayout>
              <c:xMode val="edge"/>
              <c:yMode val="edge"/>
              <c:x val="2.1154018802737799E-3"/>
              <c:y val="5.346496858052789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68056128"/>
        <c:crosses val="autoZero"/>
        <c:crossBetween val="midCat"/>
        <c:majorUnit val="100"/>
      </c:valAx>
      <c:spPr>
        <a:ln>
          <a:solidFill>
            <a:srgbClr val="868686"/>
          </a:solidFill>
        </a:ln>
      </c:spPr>
    </c:plotArea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03431282755299"/>
          <c:y val="0.15083209346948101"/>
          <c:w val="0.62404856754222005"/>
          <c:h val="0.46438563066531302"/>
        </c:manualLayout>
      </c:layout>
      <c:scatterChart>
        <c:scatterStyle val="smoothMarker"/>
        <c:varyColors val="0"/>
        <c:ser>
          <c:idx val="0"/>
          <c:order val="0"/>
          <c:tx>
            <c:v>0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series'!$C$54:$C$57</c:f>
              <c:numCache>
                <c:formatCode>General</c:formatCode>
                <c:ptCount val="4"/>
                <c:pt idx="0">
                  <c:v>4.2023497495356379</c:v>
                </c:pt>
                <c:pt idx="1">
                  <c:v>5.9214734116514851</c:v>
                </c:pt>
                <c:pt idx="2">
                  <c:v>6.4214322725220976</c:v>
                </c:pt>
                <c:pt idx="3">
                  <c:v>1.5721244526746561</c:v>
                </c:pt>
              </c:numCache>
            </c:numRef>
          </c:yVal>
          <c:smooth val="1"/>
        </c:ser>
        <c:ser>
          <c:idx val="3"/>
          <c:order val="1"/>
          <c:tx>
            <c:v>8</c:v>
          </c:tx>
          <c:spPr>
            <a:ln w="12700">
              <a:solidFill>
                <a:schemeClr val="tx1"/>
              </a:solidFill>
              <a:prstDash val="solid"/>
            </a:ln>
          </c:spPr>
          <c:marker>
            <c:symbol val="x"/>
            <c:size val="3"/>
            <c:spPr>
              <a:noFill/>
              <a:ln>
                <a:solidFill>
                  <a:schemeClr val="tx1"/>
                </a:solidFill>
              </a:ln>
            </c:spPr>
          </c:marker>
          <c:xVal>
            <c:numRef>
              <c:f>'interval series'!$B$4:$B$7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series'!$D$54:$D$57</c:f>
              <c:numCache>
                <c:formatCode>General</c:formatCode>
                <c:ptCount val="4"/>
                <c:pt idx="0">
                  <c:v>8.3913302820606521</c:v>
                </c:pt>
                <c:pt idx="1">
                  <c:v>9.7076121923897354</c:v>
                </c:pt>
                <c:pt idx="2">
                  <c:v>1.045860050932234</c:v>
                </c:pt>
                <c:pt idx="3">
                  <c:v>3.495245665616963</c:v>
                </c:pt>
              </c:numCache>
            </c:numRef>
          </c:yVal>
          <c:smooth val="1"/>
        </c:ser>
        <c:ser>
          <c:idx val="1"/>
          <c:order val="2"/>
          <c:tx>
            <c:v>24</c:v>
          </c:tx>
          <c:spPr>
            <a:ln w="12700">
              <a:solidFill>
                <a:schemeClr val="tx1"/>
              </a:solidFill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series'!$B$54:$B$57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series'!$E$54:$E$57</c:f>
              <c:numCache>
                <c:formatCode>General</c:formatCode>
                <c:ptCount val="4"/>
                <c:pt idx="0">
                  <c:v>0.32832023323601001</c:v>
                </c:pt>
                <c:pt idx="1">
                  <c:v>0.91580283224367198</c:v>
                </c:pt>
                <c:pt idx="2">
                  <c:v>1.711848161984161</c:v>
                </c:pt>
                <c:pt idx="3">
                  <c:v>1.1488147060346401</c:v>
                </c:pt>
              </c:numCache>
            </c:numRef>
          </c:yVal>
          <c:smooth val="1"/>
        </c:ser>
        <c:ser>
          <c:idx val="2"/>
          <c:order val="3"/>
          <c:tx>
            <c:v>0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squar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  <a:prstDash val="solid"/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series'!$O$54:$O$57</c:f>
              <c:numCache>
                <c:formatCode>General</c:formatCode>
                <c:ptCount val="4"/>
                <c:pt idx="0">
                  <c:v>0.38734709753749402</c:v>
                </c:pt>
                <c:pt idx="1">
                  <c:v>1.1600027042209831</c:v>
                </c:pt>
                <c:pt idx="2">
                  <c:v>0.15221089549573699</c:v>
                </c:pt>
                <c:pt idx="3">
                  <c:v>0.11099346098295799</c:v>
                </c:pt>
              </c:numCache>
            </c:numRef>
          </c:yVal>
          <c:smooth val="1"/>
        </c:ser>
        <c:ser>
          <c:idx val="4"/>
          <c:order val="4"/>
          <c:tx>
            <c:v>8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x"/>
            <c:size val="3"/>
            <c:spPr>
              <a:ln>
                <a:solidFill>
                  <a:schemeClr val="tx1"/>
                </a:solidFill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series'!$P$54:$P$57</c:f>
              <c:numCache>
                <c:formatCode>General</c:formatCode>
                <c:ptCount val="4"/>
                <c:pt idx="0">
                  <c:v>8.5361075666873495E-2</c:v>
                </c:pt>
                <c:pt idx="1">
                  <c:v>0.111506751157746</c:v>
                </c:pt>
                <c:pt idx="2">
                  <c:v>8.6028314792116298E-2</c:v>
                </c:pt>
                <c:pt idx="3">
                  <c:v>0.50212189108306104</c:v>
                </c:pt>
              </c:numCache>
            </c:numRef>
          </c:yVal>
          <c:smooth val="1"/>
        </c:ser>
        <c:ser>
          <c:idx val="5"/>
          <c:order val="5"/>
          <c:tx>
            <c:v>24</c:v>
          </c:tx>
          <c:spPr>
            <a:ln w="12700">
              <a:solidFill>
                <a:schemeClr val="tx1"/>
              </a:solidFill>
              <a:prstDash val="sysDash"/>
            </a:ln>
          </c:spPr>
          <c:marker>
            <c:symbol val="triangle"/>
            <c:size val="3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'interval series'!$N$54:$N$57</c:f>
              <c:numCache>
                <c:formatCode>General</c:formatCode>
                <c:ptCount val="4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24</c:v>
                </c:pt>
              </c:numCache>
            </c:numRef>
          </c:xVal>
          <c:yVal>
            <c:numRef>
              <c:f>'interval series'!$Q$54:$Q$57</c:f>
              <c:numCache>
                <c:formatCode>General</c:formatCode>
                <c:ptCount val="4"/>
                <c:pt idx="0">
                  <c:v>1.123052589617678</c:v>
                </c:pt>
                <c:pt idx="1">
                  <c:v>0.20784678402925699</c:v>
                </c:pt>
                <c:pt idx="2">
                  <c:v>1.480868705171259</c:v>
                </c:pt>
                <c:pt idx="3">
                  <c:v>1.037915773692071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058432"/>
        <c:axId val="114648192"/>
      </c:scatterChart>
      <c:valAx>
        <c:axId val="68058432"/>
        <c:scaling>
          <c:orientation val="minMax"/>
          <c:max val="24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after </a:t>
                </a:r>
                <a:r>
                  <a:rPr lang="en-US" dirty="0"/>
                  <a:t>2nd </a:t>
                </a:r>
                <a:r>
                  <a:rPr lang="en-US" dirty="0" smtClean="0"/>
                  <a:t>stimulation (h)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19069479306075199"/>
              <c:y val="0.7034585754033529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4648192"/>
        <c:crosses val="autoZero"/>
        <c:crossBetween val="midCat"/>
        <c:majorUnit val="4"/>
      </c:valAx>
      <c:valAx>
        <c:axId val="114648192"/>
        <c:scaling>
          <c:orientation val="minMax"/>
          <c:max val="10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Il12b</a:t>
                </a:r>
                <a:r>
                  <a:rPr lang="en-US" sz="700" dirty="0"/>
                  <a:t> mRNA relative to </a:t>
                </a:r>
                <a:r>
                  <a:rPr lang="en-US" sz="700" i="1" dirty="0" err="1"/>
                  <a:t>Hprt</a:t>
                </a:r>
                <a:endParaRPr lang="en-US" sz="700" i="1" dirty="0"/>
              </a:p>
            </c:rich>
          </c:tx>
          <c:layout>
            <c:manualLayout>
              <c:xMode val="edge"/>
              <c:yMode val="edge"/>
              <c:x val="2.1154797408597299E-3"/>
              <c:y val="5.292749803066110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68058432"/>
        <c:crosses val="autoZero"/>
        <c:crossBetween val="midCat"/>
        <c:majorUnit val="50"/>
      </c:valAx>
      <c:spPr>
        <a:ln>
          <a:solidFill>
            <a:srgbClr val="868686"/>
          </a:solidFill>
        </a:ln>
      </c:spPr>
    </c:plotArea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037513574442901"/>
          <c:y val="0.152589776935455"/>
          <c:w val="0.57564916766327101"/>
          <c:h val="0.55332127621814198"/>
        </c:manualLayout>
      </c:layout>
      <c:barChart>
        <c:barDir val="col"/>
        <c:grouping val="clustered"/>
        <c:varyColors val="0"/>
        <c:ser>
          <c:idx val="0"/>
          <c:order val="0"/>
          <c:tx>
            <c:v>addtive</c:v>
          </c:tx>
          <c:spPr>
            <a:solidFill>
              <a:schemeClr val="accent1"/>
            </a:solidFill>
            <a:ln w="12700">
              <a:noFill/>
              <a:prstDash val="dash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graph'!$M$3:$M$8</c:f>
                <c:numCache>
                  <c:formatCode>General</c:formatCode>
                  <c:ptCount val="6"/>
                  <c:pt idx="0">
                    <c:v>0.18575260829246901</c:v>
                  </c:pt>
                  <c:pt idx="1">
                    <c:v>0.18546956645546001</c:v>
                  </c:pt>
                  <c:pt idx="2">
                    <c:v>0.18524948850869999</c:v>
                  </c:pt>
                  <c:pt idx="3">
                    <c:v>0.18510189920754</c:v>
                  </c:pt>
                  <c:pt idx="4">
                    <c:v>0.18536453160073399</c:v>
                  </c:pt>
                  <c:pt idx="5">
                    <c:v>0.18518230793072499</c:v>
                  </c:pt>
                </c:numCache>
              </c:numRef>
            </c:plus>
            <c:minus>
              <c:numRef>
                <c:f>' results &amp; single sti graph'!$M$3:$M$8</c:f>
                <c:numCache>
                  <c:formatCode>General</c:formatCode>
                  <c:ptCount val="6"/>
                  <c:pt idx="0">
                    <c:v>0.18575260829246901</c:v>
                  </c:pt>
                  <c:pt idx="1">
                    <c:v>0.18546956645546001</c:v>
                  </c:pt>
                  <c:pt idx="2">
                    <c:v>0.18524948850869999</c:v>
                  </c:pt>
                  <c:pt idx="3">
                    <c:v>0.18510189920754</c:v>
                  </c:pt>
                  <c:pt idx="4">
                    <c:v>0.18536453160073399</c:v>
                  </c:pt>
                  <c:pt idx="5">
                    <c:v>0.18518230793072499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numRef>
              <c:f>' results &amp; single sti graph'!$Q$6:$Q$11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24</c:v>
                </c:pt>
              </c:numCache>
            </c:numRef>
          </c:cat>
          <c:val>
            <c:numRef>
              <c:f>' results &amp; single sti graph'!$L$3:$L$8</c:f>
              <c:numCache>
                <c:formatCode>General</c:formatCode>
                <c:ptCount val="6"/>
                <c:pt idx="0">
                  <c:v>1.264710586897636</c:v>
                </c:pt>
                <c:pt idx="1">
                  <c:v>1.26305366871864</c:v>
                </c:pt>
                <c:pt idx="2">
                  <c:v>1.2628127946849621</c:v>
                </c:pt>
                <c:pt idx="3">
                  <c:v>1.2628634493447519</c:v>
                </c:pt>
                <c:pt idx="4">
                  <c:v>1.2628708656808669</c:v>
                </c:pt>
                <c:pt idx="5">
                  <c:v>1.2630480936117201</c:v>
                </c:pt>
              </c:numCache>
            </c:numRef>
          </c:val>
        </c:ser>
        <c:ser>
          <c:idx val="1"/>
          <c:order val="1"/>
          <c:tx>
            <c:v>combinatorial</c:v>
          </c:tx>
          <c:spPr>
            <a:ln w="12700">
              <a:noFill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'[IL-6 23 May .xlsx] results &amp; single sti graph'!$M$10,'[IL-6 23 May .xlsx] results &amp; single sti graph'!$M$11:$M$15</c:f>
                <c:numCache>
                  <c:formatCode>General</c:formatCode>
                  <c:ptCount val="6"/>
                  <c:pt idx="0">
                    <c:v>1.1440917537721049</c:v>
                  </c:pt>
                  <c:pt idx="1">
                    <c:v>0.383514108826356</c:v>
                  </c:pt>
                  <c:pt idx="2">
                    <c:v>3.913615596298297</c:v>
                  </c:pt>
                  <c:pt idx="3">
                    <c:v>0.75473896781860195</c:v>
                  </c:pt>
                  <c:pt idx="4">
                    <c:v>1.8183442351360131</c:v>
                  </c:pt>
                  <c:pt idx="5">
                    <c:v>0.37218252839420701</c:v>
                  </c:pt>
                </c:numCache>
              </c:numRef>
            </c:plus>
            <c:minus>
              <c:numRef>
                <c:f>' results &amp; single sti graph'!$M$10:$M$15</c:f>
                <c:numCache>
                  <c:formatCode>General</c:formatCode>
                  <c:ptCount val="6"/>
                  <c:pt idx="0">
                    <c:v>1.1440917537721049</c:v>
                  </c:pt>
                  <c:pt idx="1">
                    <c:v>0.383514108826356</c:v>
                  </c:pt>
                  <c:pt idx="2">
                    <c:v>3.913615596298297</c:v>
                  </c:pt>
                  <c:pt idx="3">
                    <c:v>0.75473896781860195</c:v>
                  </c:pt>
                  <c:pt idx="4">
                    <c:v>1.8183442351360131</c:v>
                  </c:pt>
                  <c:pt idx="5">
                    <c:v>0.37218252839420701</c:v>
                  </c:pt>
                </c:numCache>
              </c:numRef>
            </c:minus>
          </c:errBars>
          <c:cat>
            <c:numRef>
              <c:f>' results &amp; single sti graph'!$Q$6:$Q$11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24</c:v>
                </c:pt>
              </c:numCache>
            </c:numRef>
          </c:cat>
          <c:val>
            <c:numRef>
              <c:f>' results &amp; single sti graph'!$L$10:$L$15</c:f>
              <c:numCache>
                <c:formatCode>General</c:formatCode>
                <c:ptCount val="6"/>
                <c:pt idx="0">
                  <c:v>9.5502422229758945</c:v>
                </c:pt>
                <c:pt idx="1">
                  <c:v>14.97348099376525</c:v>
                </c:pt>
                <c:pt idx="2">
                  <c:v>37.535387157940491</c:v>
                </c:pt>
                <c:pt idx="3">
                  <c:v>9.6447492632417209</c:v>
                </c:pt>
                <c:pt idx="4">
                  <c:v>14.3425320314924</c:v>
                </c:pt>
                <c:pt idx="5">
                  <c:v>3.998911748433124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248576"/>
        <c:axId val="45524096"/>
      </c:barChart>
      <c:catAx>
        <c:axId val="116248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524096"/>
        <c:crosses val="autoZero"/>
        <c:auto val="1"/>
        <c:lblAlgn val="ctr"/>
        <c:lblOffset val="100"/>
        <c:tickMarkSkip val="1"/>
        <c:noMultiLvlLbl val="1"/>
      </c:catAx>
      <c:valAx>
        <c:axId val="45524096"/>
        <c:scaling>
          <c:orientation val="minMax"/>
          <c:max val="6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Il6</a:t>
                </a:r>
                <a:r>
                  <a:rPr lang="en-US" sz="700" dirty="0"/>
                  <a:t> mRNA relative to </a:t>
                </a:r>
                <a:r>
                  <a:rPr lang="en-US" sz="700" i="1" dirty="0" err="1"/>
                  <a:t>Hprt</a:t>
                </a:r>
                <a:endParaRPr lang="en-US" sz="700" i="1" dirty="0"/>
              </a:p>
            </c:rich>
          </c:tx>
          <c:layout>
            <c:manualLayout>
              <c:xMode val="edge"/>
              <c:yMode val="edge"/>
              <c:x val="3.4904875802438597E-2"/>
              <c:y val="0.1073607560487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116248576"/>
        <c:crosses val="autoZero"/>
        <c:crossBetween val="between"/>
        <c:minorUnit val="25"/>
      </c:valAx>
      <c:spPr>
        <a:ln>
          <a:solidFill>
            <a:srgbClr val="868686"/>
          </a:solidFill>
        </a:ln>
      </c:spPr>
    </c:plotArea>
    <c:legend>
      <c:legendPos val="r"/>
      <c:layout>
        <c:manualLayout>
          <c:xMode val="edge"/>
          <c:yMode val="edge"/>
          <c:x val="0.47439241480748301"/>
          <c:y val="0.16529960664997201"/>
          <c:w val="0.26894442382503703"/>
          <c:h val="0.2238171750380920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9429859985178"/>
          <c:y val="0.18213050056417601"/>
          <c:w val="0.57609320299794498"/>
          <c:h val="0.53374340187528302"/>
        </c:manualLayout>
      </c:layout>
      <c:barChart>
        <c:barDir val="col"/>
        <c:grouping val="clustered"/>
        <c:varyColors val="0"/>
        <c:ser>
          <c:idx val="0"/>
          <c:order val="0"/>
          <c:tx>
            <c:v>addtive</c:v>
          </c:tx>
          <c:spPr>
            <a:ln w="12700">
              <a:noFill/>
              <a:prstDash val="dash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graph'!$M$3:$M$8</c:f>
                <c:numCache>
                  <c:formatCode>General</c:formatCode>
                  <c:ptCount val="6"/>
                  <c:pt idx="0">
                    <c:v>5.7327192945136801E-2</c:v>
                  </c:pt>
                  <c:pt idx="1">
                    <c:v>5.5980237791770797E-2</c:v>
                  </c:pt>
                  <c:pt idx="2">
                    <c:v>5.6460624817229001E-2</c:v>
                  </c:pt>
                  <c:pt idx="3">
                    <c:v>5.6538766738394197E-2</c:v>
                  </c:pt>
                  <c:pt idx="4">
                    <c:v>5.6481352239175601E-2</c:v>
                  </c:pt>
                  <c:pt idx="5">
                    <c:v>5.65138029881046E-2</c:v>
                  </c:pt>
                </c:numCache>
              </c:numRef>
            </c:plus>
            <c:minus>
              <c:numRef>
                <c:f>' results &amp; single sti graph'!$M$3:$M$8</c:f>
                <c:numCache>
                  <c:formatCode>General</c:formatCode>
                  <c:ptCount val="6"/>
                  <c:pt idx="0">
                    <c:v>5.7327192945136801E-2</c:v>
                  </c:pt>
                  <c:pt idx="1">
                    <c:v>5.5980237791770797E-2</c:v>
                  </c:pt>
                  <c:pt idx="2">
                    <c:v>5.6460624817229001E-2</c:v>
                  </c:pt>
                  <c:pt idx="3">
                    <c:v>5.6538766738394197E-2</c:v>
                  </c:pt>
                  <c:pt idx="4">
                    <c:v>5.6481352239175601E-2</c:v>
                  </c:pt>
                  <c:pt idx="5">
                    <c:v>5.65138029881046E-2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numRef>
              <c:f>' results &amp; single sti graph'!$Q$6:$Q$11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24</c:v>
                </c:pt>
              </c:numCache>
            </c:numRef>
          </c:cat>
          <c:val>
            <c:numRef>
              <c:f>' results &amp; single sti graph'!$L$3:$L$8</c:f>
              <c:numCache>
                <c:formatCode>General</c:formatCode>
                <c:ptCount val="6"/>
                <c:pt idx="0">
                  <c:v>0.76781453248123099</c:v>
                </c:pt>
                <c:pt idx="1">
                  <c:v>0.76635087536444502</c:v>
                </c:pt>
                <c:pt idx="2">
                  <c:v>0.76549631276179197</c:v>
                </c:pt>
                <c:pt idx="3">
                  <c:v>0.76478773283829804</c:v>
                </c:pt>
                <c:pt idx="4">
                  <c:v>0.76518367343333504</c:v>
                </c:pt>
                <c:pt idx="5">
                  <c:v>0.76497517319977304</c:v>
                </c:pt>
              </c:numCache>
            </c:numRef>
          </c:val>
        </c:ser>
        <c:ser>
          <c:idx val="1"/>
          <c:order val="1"/>
          <c:tx>
            <c:v>combinatorial</c:v>
          </c:tx>
          <c:spPr>
            <a:ln w="12700">
              <a:noFill/>
              <a:prstDash val="solid"/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'[IL-12p40 23 May.xlsx] results &amp; single sti graph'!$M$10,'[IL-12p40 23 May.xlsx] results &amp; single sti graph'!$M$11:$M$15</c:f>
                <c:numCache>
                  <c:formatCode>General</c:formatCode>
                  <c:ptCount val="6"/>
                  <c:pt idx="0">
                    <c:v>0.19675302021135299</c:v>
                  </c:pt>
                  <c:pt idx="1">
                    <c:v>0.26660721387416397</c:v>
                  </c:pt>
                  <c:pt idx="2">
                    <c:v>3.8109447070143072</c:v>
                  </c:pt>
                  <c:pt idx="3">
                    <c:v>2.193208831876178</c:v>
                  </c:pt>
                  <c:pt idx="4">
                    <c:v>2.444981711261581</c:v>
                  </c:pt>
                  <c:pt idx="5">
                    <c:v>1.500487714192698</c:v>
                  </c:pt>
                </c:numCache>
              </c:numRef>
            </c:plus>
            <c:minus>
              <c:numRef>
                <c:f>' results &amp; single sti graph'!$M$10:$M$15</c:f>
                <c:numCache>
                  <c:formatCode>General</c:formatCode>
                  <c:ptCount val="6"/>
                  <c:pt idx="0">
                    <c:v>0.19675302021135299</c:v>
                  </c:pt>
                  <c:pt idx="1">
                    <c:v>0.26660721387416397</c:v>
                  </c:pt>
                  <c:pt idx="2">
                    <c:v>3.8109447070143072</c:v>
                  </c:pt>
                  <c:pt idx="3">
                    <c:v>2.193208831876178</c:v>
                  </c:pt>
                  <c:pt idx="4">
                    <c:v>2.444981711261581</c:v>
                  </c:pt>
                  <c:pt idx="5">
                    <c:v>1.500487714192698</c:v>
                  </c:pt>
                </c:numCache>
              </c:numRef>
            </c:minus>
            <c:spPr>
              <a:ln>
                <a:solidFill>
                  <a:schemeClr val="tx1"/>
                </a:solidFill>
              </a:ln>
            </c:spPr>
          </c:errBars>
          <c:cat>
            <c:numRef>
              <c:f>' results &amp; single sti graph'!$Q$6:$Q$11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  <c:pt idx="4">
                  <c:v>16</c:v>
                </c:pt>
                <c:pt idx="5">
                  <c:v>24</c:v>
                </c:pt>
              </c:numCache>
            </c:numRef>
          </c:cat>
          <c:val>
            <c:numRef>
              <c:f>' results &amp; single sti graph'!$L$10:$L$15</c:f>
              <c:numCache>
                <c:formatCode>General</c:formatCode>
                <c:ptCount val="6"/>
                <c:pt idx="0">
                  <c:v>3.522848721518133</c:v>
                </c:pt>
                <c:pt idx="1">
                  <c:v>6.3788321957323397</c:v>
                </c:pt>
                <c:pt idx="2">
                  <c:v>39.677500730187113</c:v>
                </c:pt>
                <c:pt idx="3">
                  <c:v>14.31928376040276</c:v>
                </c:pt>
                <c:pt idx="4">
                  <c:v>23.6742669233657</c:v>
                </c:pt>
                <c:pt idx="5">
                  <c:v>14.64200479564458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3795968"/>
        <c:axId val="45525248"/>
      </c:barChart>
      <c:catAx>
        <c:axId val="4379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5525248"/>
        <c:crosses val="autoZero"/>
        <c:auto val="1"/>
        <c:lblAlgn val="ctr"/>
        <c:lblOffset val="100"/>
        <c:tickMarkSkip val="1"/>
        <c:noMultiLvlLbl val="1"/>
      </c:catAx>
      <c:valAx>
        <c:axId val="45525248"/>
        <c:scaling>
          <c:orientation val="minMax"/>
          <c:max val="6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sz="700" i="1" dirty="0"/>
                  <a:t>Il12b</a:t>
                </a:r>
                <a:r>
                  <a:rPr lang="en-US" sz="700" dirty="0"/>
                  <a:t> mRNA relative to </a:t>
                </a:r>
                <a:r>
                  <a:rPr lang="en-US" sz="700" i="1" dirty="0"/>
                  <a:t>Hprt</a:t>
                </a:r>
              </a:p>
            </c:rich>
          </c:tx>
          <c:layout>
            <c:manualLayout>
              <c:xMode val="edge"/>
              <c:yMode val="edge"/>
              <c:x val="4.4043253295356799E-2"/>
              <c:y val="9.92106289386197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43795968"/>
        <c:crosses val="autoZero"/>
        <c:crossBetween val="between"/>
        <c:majorUnit val="25"/>
      </c:valAx>
      <c:spPr>
        <a:ln>
          <a:solidFill>
            <a:srgbClr val="868686"/>
          </a:solidFill>
        </a:ln>
      </c:spPr>
    </c:plotArea>
    <c:plotVisOnly val="1"/>
    <c:dispBlanksAs val="gap"/>
    <c:showDLblsOverMax val="0"/>
  </c:chart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000" i="1"/>
            </a:pPr>
            <a:r>
              <a:rPr lang="en-US" sz="1000" i="1"/>
              <a:t>Il12b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2556444628002401"/>
          <c:y val="0.20232232575089301"/>
          <c:w val="0.64062737371272804"/>
          <c:h val="0.49663907967238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 results &amp; single sti graph'!$O$8</c:f>
              <c:strCache>
                <c:ptCount val="1"/>
                <c:pt idx="0">
                  <c:v>scramble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graph'!$K$8:$K$11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9.7411073092991396E-5</c:v>
                  </c:pt>
                  <c:pt idx="2">
                    <c:v>6.6008545449742703E-4</c:v>
                  </c:pt>
                  <c:pt idx="3">
                    <c:v>3.7810285105691802E-2</c:v>
                  </c:pt>
                </c:numCache>
              </c:numRef>
            </c:plus>
            <c:minus>
              <c:numRef>
                <c:f>' results &amp; single sti graph'!$K$8:$K$11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9.7411073092991396E-5</c:v>
                  </c:pt>
                  <c:pt idx="2">
                    <c:v>6.6008545449742703E-4</c:v>
                  </c:pt>
                  <c:pt idx="3">
                    <c:v>3.7810285105691802E-2</c:v>
                  </c:pt>
                </c:numCache>
              </c:numRef>
            </c:minus>
          </c:errBars>
          <c:cat>
            <c:strRef>
              <c:f>' results &amp; single sti graph'!$P$2:$P$5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 results &amp; single sti graph'!$J$8:$J$11</c:f>
              <c:numCache>
                <c:formatCode>General</c:formatCode>
                <c:ptCount val="4"/>
                <c:pt idx="0">
                  <c:v>0</c:v>
                </c:pt>
                <c:pt idx="1">
                  <c:v>9.81812760068701E-4</c:v>
                </c:pt>
                <c:pt idx="2">
                  <c:v>7.9946777032474207E-3</c:v>
                </c:pt>
                <c:pt idx="3">
                  <c:v>9.5368178747956694E-2</c:v>
                </c:pt>
              </c:numCache>
            </c:numRef>
          </c:val>
        </c:ser>
        <c:ser>
          <c:idx val="1"/>
          <c:order val="1"/>
          <c:tx>
            <c:strRef>
              <c:f>' results &amp; single sti graph'!$O$2</c:f>
              <c:strCache>
                <c:ptCount val="1"/>
                <c:pt idx="0">
                  <c:v>siStat1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graph'!$K$2:$K$5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6.2306381999128297E-4</c:v>
                  </c:pt>
                  <c:pt idx="2">
                    <c:v>8.7462165581550402E-4</c:v>
                  </c:pt>
                  <c:pt idx="3">
                    <c:v>1.59229066257414E-2</c:v>
                  </c:pt>
                </c:numCache>
              </c:numRef>
            </c:plus>
            <c:minus>
              <c:numRef>
                <c:f>' results &amp; single sti graph'!$K$2:$K$5</c:f>
                <c:numCache>
                  <c:formatCode>General</c:formatCode>
                  <c:ptCount val="4"/>
                  <c:pt idx="0">
                    <c:v>0</c:v>
                  </c:pt>
                  <c:pt idx="1">
                    <c:v>6.2306381999128297E-4</c:v>
                  </c:pt>
                  <c:pt idx="2">
                    <c:v>8.7462165581550402E-4</c:v>
                  </c:pt>
                  <c:pt idx="3">
                    <c:v>1.59229066257414E-2</c:v>
                  </c:pt>
                </c:numCache>
              </c:numRef>
            </c:minus>
          </c:errBars>
          <c:cat>
            <c:strRef>
              <c:f>' results &amp; single sti graph'!$P$2:$P$5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 results &amp; single sti graph'!$J$2:$J$5</c:f>
              <c:numCache>
                <c:formatCode>General</c:formatCode>
                <c:ptCount val="4"/>
                <c:pt idx="0">
                  <c:v>0</c:v>
                </c:pt>
                <c:pt idx="1">
                  <c:v>1.6163861785377801E-3</c:v>
                </c:pt>
                <c:pt idx="2">
                  <c:v>8.3486794085847107E-3</c:v>
                </c:pt>
                <c:pt idx="3">
                  <c:v>0.17580019778964701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55104"/>
        <c:axId val="45527552"/>
      </c:barChart>
      <c:catAx>
        <c:axId val="47855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PAMP treatment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5527552"/>
        <c:crosses val="autoZero"/>
        <c:auto val="1"/>
        <c:lblAlgn val="ctr"/>
        <c:lblOffset val="100"/>
        <c:noMultiLvlLbl val="0"/>
      </c:catAx>
      <c:valAx>
        <c:axId val="4552755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i="1"/>
                  <a:t>Il12b</a:t>
                </a:r>
                <a:r>
                  <a:rPr lang="en-US"/>
                  <a:t> mRNA relative to</a:t>
                </a:r>
                <a:r>
                  <a:rPr lang="en-US" i="1"/>
                  <a:t> Hprt</a:t>
                </a:r>
              </a:p>
            </c:rich>
          </c:tx>
          <c:layout>
            <c:manualLayout>
              <c:xMode val="edge"/>
              <c:yMode val="edge"/>
              <c:x val="3.9892300927886403E-3"/>
              <c:y val="0.10004343505224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78551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/>
          <a:lstStyle/>
          <a:p>
            <a:pPr>
              <a:defRPr sz="1000" i="1"/>
            </a:pPr>
            <a:r>
              <a:rPr lang="en-US" sz="1000" i="1"/>
              <a:t>Il6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223886951091845"/>
          <c:y val="0.202749591781857"/>
          <c:w val="0.62970014482483205"/>
          <c:h val="0.49557607774329299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 results &amp; single sti graph'!$P$8</c:f>
              <c:strCache>
                <c:ptCount val="1"/>
                <c:pt idx="0">
                  <c:v>scramble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graph'!$K$8:$K$11</c:f>
                <c:numCache>
                  <c:formatCode>General</c:formatCode>
                  <c:ptCount val="4"/>
                  <c:pt idx="0">
                    <c:v>3.0655083398047098E-5</c:v>
                  </c:pt>
                  <c:pt idx="1">
                    <c:v>9.7411073092991396E-5</c:v>
                  </c:pt>
                  <c:pt idx="2">
                    <c:v>6.4677471928015803E-4</c:v>
                  </c:pt>
                  <c:pt idx="3">
                    <c:v>2.0614729515068202E-2</c:v>
                  </c:pt>
                </c:numCache>
              </c:numRef>
            </c:plus>
            <c:minus>
              <c:numRef>
                <c:f>' results &amp; single sti graph'!$K$8:$K$11</c:f>
                <c:numCache>
                  <c:formatCode>General</c:formatCode>
                  <c:ptCount val="4"/>
                  <c:pt idx="0">
                    <c:v>3.0655083398047098E-5</c:v>
                  </c:pt>
                  <c:pt idx="1">
                    <c:v>9.7411073092991396E-5</c:v>
                  </c:pt>
                  <c:pt idx="2">
                    <c:v>6.4677471928015803E-4</c:v>
                  </c:pt>
                  <c:pt idx="3">
                    <c:v>2.0614729515068202E-2</c:v>
                  </c:pt>
                </c:numCache>
              </c:numRef>
            </c:minus>
          </c:errBars>
          <c:cat>
            <c:strRef>
              <c:f>' results &amp; single sti graph'!$Q$2:$Q$5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 results &amp; single sti graph'!$J$8:$J$11</c:f>
              <c:numCache>
                <c:formatCode>General</c:formatCode>
                <c:ptCount val="4"/>
                <c:pt idx="0">
                  <c:v>4.97297839625511E-4</c:v>
                </c:pt>
                <c:pt idx="1">
                  <c:v>9.81812760068701E-4</c:v>
                </c:pt>
                <c:pt idx="2">
                  <c:v>4.0702425037721203E-3</c:v>
                </c:pt>
                <c:pt idx="3">
                  <c:v>5.7461046265621603E-2</c:v>
                </c:pt>
              </c:numCache>
            </c:numRef>
          </c:val>
        </c:ser>
        <c:ser>
          <c:idx val="0"/>
          <c:order val="1"/>
          <c:tx>
            <c:strRef>
              <c:f>' results &amp; single sti graph'!$P$2</c:f>
              <c:strCache>
                <c:ptCount val="1"/>
                <c:pt idx="0">
                  <c:v>siStat1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both"/>
            <c:errValType val="cust"/>
            <c:noEndCap val="0"/>
            <c:plus>
              <c:numRef>
                <c:f>' results &amp; single sti graph'!$K$2:$K$5</c:f>
                <c:numCache>
                  <c:formatCode>General</c:formatCode>
                  <c:ptCount val="4"/>
                  <c:pt idx="0">
                    <c:v>6.0898617865177098E-5</c:v>
                  </c:pt>
                  <c:pt idx="1">
                    <c:v>6.2306381999128297E-4</c:v>
                  </c:pt>
                  <c:pt idx="2">
                    <c:v>1.6456155186916701E-4</c:v>
                  </c:pt>
                  <c:pt idx="3">
                    <c:v>1.14145738581549E-2</c:v>
                  </c:pt>
                </c:numCache>
              </c:numRef>
            </c:plus>
            <c:minus>
              <c:numRef>
                <c:f>' results &amp; single sti graph'!$K$2:$K$5</c:f>
                <c:numCache>
                  <c:formatCode>General</c:formatCode>
                  <c:ptCount val="4"/>
                  <c:pt idx="0">
                    <c:v>6.0898617865177098E-5</c:v>
                  </c:pt>
                  <c:pt idx="1">
                    <c:v>6.2306381999128297E-4</c:v>
                  </c:pt>
                  <c:pt idx="2">
                    <c:v>1.6456155186916701E-4</c:v>
                  </c:pt>
                  <c:pt idx="3">
                    <c:v>1.14145738581549E-2</c:v>
                  </c:pt>
                </c:numCache>
              </c:numRef>
            </c:minus>
          </c:errBars>
          <c:cat>
            <c:strRef>
              <c:f>' results &amp; single sti graph'!$Q$2:$Q$5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 results &amp; single sti graph'!$J$2:$J$5</c:f>
              <c:numCache>
                <c:formatCode>General</c:formatCode>
                <c:ptCount val="4"/>
                <c:pt idx="0">
                  <c:v>6.5944455997852397E-4</c:v>
                </c:pt>
                <c:pt idx="1">
                  <c:v>1.6163861785377801E-3</c:v>
                </c:pt>
                <c:pt idx="2">
                  <c:v>3.7623633340931602E-3</c:v>
                </c:pt>
                <c:pt idx="3">
                  <c:v>9.49525278158595E-2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7855616"/>
        <c:axId val="45529280"/>
      </c:barChart>
      <c:catAx>
        <c:axId val="47855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PMAP treatment</a:t>
                </a:r>
              </a:p>
            </c:rich>
          </c:tx>
          <c:overlay val="0"/>
        </c:title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5529280"/>
        <c:crosses val="autoZero"/>
        <c:auto val="1"/>
        <c:lblAlgn val="ctr"/>
        <c:lblOffset val="100"/>
        <c:noMultiLvlLbl val="0"/>
      </c:catAx>
      <c:valAx>
        <c:axId val="45529280"/>
        <c:scaling>
          <c:orientation val="minMax"/>
          <c:max val="0.12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i="1"/>
                  <a:t>Il6</a:t>
                </a:r>
                <a:r>
                  <a:rPr lang="en-US"/>
                  <a:t> mRNA relative to</a:t>
                </a:r>
                <a:r>
                  <a:rPr lang="en-US" i="1"/>
                  <a:t> Hprt</a:t>
                </a:r>
              </a:p>
            </c:rich>
          </c:tx>
          <c:layout>
            <c:manualLayout>
              <c:xMode val="edge"/>
              <c:yMode val="edge"/>
              <c:x val="4.3838785615715496E-3"/>
              <c:y val="9.3532503564865505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n-US"/>
          </a:p>
        </c:txPr>
        <c:crossAx val="47855616"/>
        <c:crosses val="autoZero"/>
        <c:crossBetween val="between"/>
        <c:majorUnit val="2.5000000000000001E-2"/>
      </c:valAx>
    </c:plotArea>
    <c:legend>
      <c:legendPos val="r"/>
      <c:layout>
        <c:manualLayout>
          <c:xMode val="edge"/>
          <c:yMode val="edge"/>
          <c:x val="0.23602118678464201"/>
          <c:y val="0.21220315406615001"/>
          <c:w val="0.27902630083610702"/>
          <c:h val="0.188121089000785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800"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i="1"/>
            </a:pPr>
            <a:r>
              <a:rPr lang="en-US" i="1"/>
              <a:t>Il6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483223972003501"/>
          <c:y val="0.19259259259259301"/>
          <c:w val="0.73181255468066497"/>
          <c:h val="0.561960119568386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'Il6'!$J$2</c:f>
              <c:strCache>
                <c:ptCount val="1"/>
                <c:pt idx="0">
                  <c:v>No inhibitor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'Il6'!$G$2:$G$5</c:f>
                <c:numCache>
                  <c:formatCode>General</c:formatCode>
                  <c:ptCount val="4"/>
                  <c:pt idx="0">
                    <c:v>7.1940020091727197E-5</c:v>
                  </c:pt>
                  <c:pt idx="1">
                    <c:v>1.34901757024601E-3</c:v>
                  </c:pt>
                  <c:pt idx="2">
                    <c:v>0.132602199525194</c:v>
                  </c:pt>
                  <c:pt idx="3">
                    <c:v>0.45463978842663799</c:v>
                  </c:pt>
                </c:numCache>
              </c:numRef>
            </c:plus>
            <c:minus>
              <c:numRef>
                <c:f>'Il6'!$G$2:$G$5</c:f>
                <c:numCache>
                  <c:formatCode>General</c:formatCode>
                  <c:ptCount val="4"/>
                  <c:pt idx="0">
                    <c:v>7.1940020091727197E-5</c:v>
                  </c:pt>
                  <c:pt idx="1">
                    <c:v>1.34901757024601E-3</c:v>
                  </c:pt>
                  <c:pt idx="2">
                    <c:v>0.132602199525194</c:v>
                  </c:pt>
                  <c:pt idx="3">
                    <c:v>0.45463978842663799</c:v>
                  </c:pt>
                </c:numCache>
              </c:numRef>
            </c:minus>
          </c:errBars>
          <c:cat>
            <c:strRef>
              <c:f>'Il6'!$I$2:$I$5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'Il6'!$E$2:$E$5</c:f>
              <c:numCache>
                <c:formatCode>General</c:formatCode>
                <c:ptCount val="4"/>
                <c:pt idx="0">
                  <c:v>9.37457073123725E-4</c:v>
                </c:pt>
                <c:pt idx="1">
                  <c:v>6.7458159507267903E-3</c:v>
                </c:pt>
                <c:pt idx="2">
                  <c:v>1.105708036294643</c:v>
                </c:pt>
                <c:pt idx="3">
                  <c:v>10.27295060181954</c:v>
                </c:pt>
              </c:numCache>
            </c:numRef>
          </c:val>
        </c:ser>
        <c:ser>
          <c:idx val="1"/>
          <c:order val="1"/>
          <c:tx>
            <c:strRef>
              <c:f>'Il6'!$J$3</c:f>
              <c:strCache>
                <c:ptCount val="1"/>
                <c:pt idx="0">
                  <c:v>JNK inhibitor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'Il6'!$G$6:$G$9</c:f>
                <c:numCache>
                  <c:formatCode>General</c:formatCode>
                  <c:ptCount val="4"/>
                  <c:pt idx="0">
                    <c:v>7.6508571795529497E-5</c:v>
                  </c:pt>
                  <c:pt idx="1">
                    <c:v>3.9977288136355203E-5</c:v>
                  </c:pt>
                  <c:pt idx="2">
                    <c:v>1.0638711502683799E-2</c:v>
                  </c:pt>
                  <c:pt idx="3">
                    <c:v>0.188439999305997</c:v>
                  </c:pt>
                </c:numCache>
              </c:numRef>
            </c:plus>
            <c:minus>
              <c:numRef>
                <c:f>'Il6'!$G$6:$G$9</c:f>
                <c:numCache>
                  <c:formatCode>General</c:formatCode>
                  <c:ptCount val="4"/>
                  <c:pt idx="0">
                    <c:v>7.6508571795529497E-5</c:v>
                  </c:pt>
                  <c:pt idx="1">
                    <c:v>3.9977288136355203E-5</c:v>
                  </c:pt>
                  <c:pt idx="2">
                    <c:v>1.0638711502683799E-2</c:v>
                  </c:pt>
                  <c:pt idx="3">
                    <c:v>0.188439999305997</c:v>
                  </c:pt>
                </c:numCache>
              </c:numRef>
            </c:minus>
          </c:errBars>
          <c:cat>
            <c:strRef>
              <c:f>'Il6'!$I$2:$I$5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'Il6'!$E$6:$E$9</c:f>
              <c:numCache>
                <c:formatCode>General</c:formatCode>
                <c:ptCount val="4"/>
                <c:pt idx="0">
                  <c:v>1.3518130192934101E-3</c:v>
                </c:pt>
                <c:pt idx="1">
                  <c:v>1.33386616370004E-3</c:v>
                </c:pt>
                <c:pt idx="2">
                  <c:v>0.10873673042509201</c:v>
                </c:pt>
                <c:pt idx="3">
                  <c:v>1.7593495773402581</c:v>
                </c:pt>
              </c:numCache>
            </c:numRef>
          </c:val>
        </c:ser>
        <c:ser>
          <c:idx val="2"/>
          <c:order val="2"/>
          <c:tx>
            <c:strRef>
              <c:f>'Il6'!$J$4</c:f>
              <c:strCache>
                <c:ptCount val="1"/>
                <c:pt idx="0">
                  <c:v>ERK inhibitor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'Il6'!$G$10:$G$13</c:f>
                <c:numCache>
                  <c:formatCode>General</c:formatCode>
                  <c:ptCount val="4"/>
                  <c:pt idx="0">
                    <c:v>5.3059294499782899E-5</c:v>
                  </c:pt>
                  <c:pt idx="1">
                    <c:v>6.0540671719356001E-3</c:v>
                  </c:pt>
                  <c:pt idx="2">
                    <c:v>0.233287316774695</c:v>
                  </c:pt>
                  <c:pt idx="3">
                    <c:v>3.7340378333239022</c:v>
                  </c:pt>
                </c:numCache>
              </c:numRef>
            </c:plus>
            <c:minus>
              <c:numRef>
                <c:f>'Il6'!$G$10:$G$13</c:f>
                <c:numCache>
                  <c:formatCode>General</c:formatCode>
                  <c:ptCount val="4"/>
                  <c:pt idx="0">
                    <c:v>5.3059294499782899E-5</c:v>
                  </c:pt>
                  <c:pt idx="1">
                    <c:v>6.0540671719356001E-3</c:v>
                  </c:pt>
                  <c:pt idx="2">
                    <c:v>0.233287316774695</c:v>
                  </c:pt>
                  <c:pt idx="3">
                    <c:v>3.7340378333239022</c:v>
                  </c:pt>
                </c:numCache>
              </c:numRef>
            </c:minus>
          </c:errBars>
          <c:cat>
            <c:strRef>
              <c:f>'Il6'!$I$2:$I$5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'Il6'!$E$10:$E$13</c:f>
              <c:numCache>
                <c:formatCode>General</c:formatCode>
                <c:ptCount val="4"/>
                <c:pt idx="0">
                  <c:v>1.28537691656433E-3</c:v>
                </c:pt>
                <c:pt idx="1">
                  <c:v>5.1858420714627401E-2</c:v>
                </c:pt>
                <c:pt idx="2">
                  <c:v>5.3115909926175844</c:v>
                </c:pt>
                <c:pt idx="3">
                  <c:v>28.087698321909102</c:v>
                </c:pt>
              </c:numCache>
            </c:numRef>
          </c:val>
        </c:ser>
        <c:ser>
          <c:idx val="3"/>
          <c:order val="3"/>
          <c:tx>
            <c:strRef>
              <c:f>'Il6'!$J$5</c:f>
              <c:strCache>
                <c:ptCount val="1"/>
                <c:pt idx="0">
                  <c:v>p38 inhibitor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'Il6'!$G$14:$G$17</c:f>
                <c:numCache>
                  <c:formatCode>General</c:formatCode>
                  <c:ptCount val="4"/>
                  <c:pt idx="0">
                    <c:v>2.12904742978838E-6</c:v>
                  </c:pt>
                  <c:pt idx="1">
                    <c:v>1.38867630014641E-4</c:v>
                  </c:pt>
                  <c:pt idx="2">
                    <c:v>1.27668214699089</c:v>
                  </c:pt>
                  <c:pt idx="3">
                    <c:v>4.4805610948995351</c:v>
                  </c:pt>
                </c:numCache>
              </c:numRef>
            </c:plus>
            <c:minus>
              <c:numRef>
                <c:f>'Il6'!$G$14:$G$17</c:f>
                <c:numCache>
                  <c:formatCode>General</c:formatCode>
                  <c:ptCount val="4"/>
                  <c:pt idx="0">
                    <c:v>2.12904742978838E-6</c:v>
                  </c:pt>
                  <c:pt idx="1">
                    <c:v>1.38867630014641E-4</c:v>
                  </c:pt>
                  <c:pt idx="2">
                    <c:v>1.27668214699089</c:v>
                  </c:pt>
                  <c:pt idx="3">
                    <c:v>4.4805610948995351</c:v>
                  </c:pt>
                </c:numCache>
              </c:numRef>
            </c:minus>
          </c:errBars>
          <c:cat>
            <c:strRef>
              <c:f>'Il6'!$I$2:$I$5</c:f>
              <c:strCache>
                <c:ptCount val="4"/>
                <c:pt idx="0">
                  <c:v>NT</c:v>
                </c:pt>
                <c:pt idx="1">
                  <c:v>I</c:v>
                </c:pt>
                <c:pt idx="2">
                  <c:v>R</c:v>
                </c:pt>
                <c:pt idx="3">
                  <c:v>IR</c:v>
                </c:pt>
              </c:strCache>
            </c:strRef>
          </c:cat>
          <c:val>
            <c:numRef>
              <c:f>'Il6'!$E$14:$E$17</c:f>
              <c:numCache>
                <c:formatCode>General</c:formatCode>
                <c:ptCount val="4"/>
                <c:pt idx="0">
                  <c:v>1.0840724083225901E-3</c:v>
                </c:pt>
                <c:pt idx="1">
                  <c:v>1.0380397064134499E-2</c:v>
                </c:pt>
                <c:pt idx="2">
                  <c:v>10.82646834077576</c:v>
                </c:pt>
                <c:pt idx="3">
                  <c:v>38.776713311136113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687872"/>
        <c:axId val="33884992"/>
      </c:barChart>
      <c:catAx>
        <c:axId val="12468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PAMP treatment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33884992"/>
        <c:crosses val="autoZero"/>
        <c:auto val="1"/>
        <c:lblAlgn val="ctr"/>
        <c:lblOffset val="100"/>
        <c:noMultiLvlLbl val="0"/>
      </c:catAx>
      <c:valAx>
        <c:axId val="33884992"/>
        <c:scaling>
          <c:orientation val="minMax"/>
          <c:max val="70"/>
        </c:scaling>
        <c:delete val="0"/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 i="1"/>
                  <a:t>Il6</a:t>
                </a:r>
                <a:r>
                  <a:rPr lang="en-US"/>
                  <a:t> mRNA relative to </a:t>
                </a:r>
                <a:r>
                  <a:rPr lang="en-US" i="1"/>
                  <a:t>Hprt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b="1"/>
            </a:pPr>
            <a:endParaRPr lang="en-US"/>
          </a:p>
        </c:txPr>
        <c:crossAx val="12468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6275590551181099"/>
          <c:y val="0.195339749198017"/>
          <c:w val="0.206688538932633"/>
          <c:h val="0.3158019830854479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latin typeface="Arial"/>
          <a:cs typeface="Arial"/>
        </a:defRPr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wmf"/><Relationship Id="rId3" Type="http://schemas.openxmlformats.org/officeDocument/2006/relationships/image" Target="../media/image28.wmf"/><Relationship Id="rId7" Type="http://schemas.openxmlformats.org/officeDocument/2006/relationships/image" Target="../media/image32.wmf"/><Relationship Id="rId12" Type="http://schemas.openxmlformats.org/officeDocument/2006/relationships/image" Target="../media/image37.wmf"/><Relationship Id="rId2" Type="http://schemas.openxmlformats.org/officeDocument/2006/relationships/image" Target="../media/image27.wmf"/><Relationship Id="rId16" Type="http://schemas.openxmlformats.org/officeDocument/2006/relationships/image" Target="../media/image41.wmf"/><Relationship Id="rId1" Type="http://schemas.openxmlformats.org/officeDocument/2006/relationships/image" Target="../media/image26.wmf"/><Relationship Id="rId6" Type="http://schemas.openxmlformats.org/officeDocument/2006/relationships/image" Target="../media/image31.wmf"/><Relationship Id="rId11" Type="http://schemas.openxmlformats.org/officeDocument/2006/relationships/image" Target="../media/image36.wmf"/><Relationship Id="rId5" Type="http://schemas.openxmlformats.org/officeDocument/2006/relationships/image" Target="../media/image30.wmf"/><Relationship Id="rId15" Type="http://schemas.openxmlformats.org/officeDocument/2006/relationships/image" Target="../media/image40.wmf"/><Relationship Id="rId10" Type="http://schemas.openxmlformats.org/officeDocument/2006/relationships/image" Target="../media/image35.wmf"/><Relationship Id="rId4" Type="http://schemas.openxmlformats.org/officeDocument/2006/relationships/image" Target="../media/image29.wmf"/><Relationship Id="rId9" Type="http://schemas.openxmlformats.org/officeDocument/2006/relationships/image" Target="../media/image34.wmf"/><Relationship Id="rId14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42.wmf"/><Relationship Id="rId4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BA592-6BE2-444F-9228-90701B6894D6}" type="datetimeFigureOut">
              <a:rPr lang="en-US" smtClean="0"/>
              <a:t>10/7/2014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027D7-240C-4EFA-AB19-1076CE68A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19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027D7-240C-4EFA-AB19-1076CE68AD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33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1D97A-C934-4E7B-B39A-5DBB8BB4489E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36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DC576-0188-488D-97DE-EB88D98A772D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31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588D4-A32C-4D56-B152-5CD47CAA75A9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9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A89AB-D186-4815-9818-E992E9C06E2C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FD9D9-39A9-48B3-BFE8-9BB9A2CF2E98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47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3BE0-BF73-4AAD-BF38-291A57D9D901}" type="datetime1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15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D7DC7-F6F2-47AB-BC12-DEF27349DE1E}" type="datetime1">
              <a:rPr lang="en-US" smtClean="0"/>
              <a:t>10/7/2014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76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639A3-92EB-41F9-83CC-E121C55AD8E8}" type="datetime1">
              <a:rPr lang="en-US" smtClean="0"/>
              <a:t>10/7/2014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377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2BF7-3B63-453E-9F9A-AA70C91C06D3}" type="datetime1">
              <a:rPr lang="en-US" smtClean="0"/>
              <a:t>10/7/2014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408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69BBC-F43F-4F97-BE48-111ED19B8ED8}" type="datetime1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1EEE6-F741-4EB3-86FF-DA88FD286FD3}" type="datetime1">
              <a:rPr lang="en-US" smtClean="0"/>
              <a:t>10/7/2014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47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5000">
              <a:schemeClr val="accent3">
                <a:lumMod val="5000"/>
                <a:lumOff val="95000"/>
              </a:schemeClr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59E72-AE04-431E-AC93-11E01617176B}" type="datetime1">
              <a:rPr lang="en-US" smtClean="0"/>
              <a:t>10/7/2014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5F2BF-F5C1-4B2B-BB4A-97956B0439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oleObject" Target="../embeddings/oleObject7.bin"/><Relationship Id="rId18" Type="http://schemas.openxmlformats.org/officeDocument/2006/relationships/image" Target="../media/image33.wmf"/><Relationship Id="rId26" Type="http://schemas.openxmlformats.org/officeDocument/2006/relationships/image" Target="../media/image37.wmf"/><Relationship Id="rId3" Type="http://schemas.openxmlformats.org/officeDocument/2006/relationships/oleObject" Target="../embeddings/oleObject2.bin"/><Relationship Id="rId21" Type="http://schemas.openxmlformats.org/officeDocument/2006/relationships/oleObject" Target="../embeddings/oleObject11.bin"/><Relationship Id="rId34" Type="http://schemas.openxmlformats.org/officeDocument/2006/relationships/image" Target="../media/image41.wmf"/><Relationship Id="rId7" Type="http://schemas.openxmlformats.org/officeDocument/2006/relationships/oleObject" Target="../embeddings/oleObject4.bin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9.bin"/><Relationship Id="rId25" Type="http://schemas.openxmlformats.org/officeDocument/2006/relationships/oleObject" Target="../embeddings/oleObject13.bin"/><Relationship Id="rId3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wmf"/><Relationship Id="rId20" Type="http://schemas.openxmlformats.org/officeDocument/2006/relationships/image" Target="../media/image34.wmf"/><Relationship Id="rId29" Type="http://schemas.openxmlformats.org/officeDocument/2006/relationships/oleObject" Target="../embeddings/oleObject15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6.bin"/><Relationship Id="rId24" Type="http://schemas.openxmlformats.org/officeDocument/2006/relationships/image" Target="../media/image36.wmf"/><Relationship Id="rId32" Type="http://schemas.openxmlformats.org/officeDocument/2006/relationships/image" Target="../media/image40.wmf"/><Relationship Id="rId5" Type="http://schemas.openxmlformats.org/officeDocument/2006/relationships/oleObject" Target="../embeddings/oleObject3.bin"/><Relationship Id="rId15" Type="http://schemas.openxmlformats.org/officeDocument/2006/relationships/oleObject" Target="../embeddings/oleObject8.bin"/><Relationship Id="rId23" Type="http://schemas.openxmlformats.org/officeDocument/2006/relationships/oleObject" Target="../embeddings/oleObject12.bin"/><Relationship Id="rId28" Type="http://schemas.openxmlformats.org/officeDocument/2006/relationships/image" Target="../media/image38.wmf"/><Relationship Id="rId10" Type="http://schemas.openxmlformats.org/officeDocument/2006/relationships/image" Target="../media/image29.wmf"/><Relationship Id="rId19" Type="http://schemas.openxmlformats.org/officeDocument/2006/relationships/oleObject" Target="../embeddings/oleObject10.bin"/><Relationship Id="rId31" Type="http://schemas.openxmlformats.org/officeDocument/2006/relationships/oleObject" Target="../embeddings/oleObject16.bin"/><Relationship Id="rId4" Type="http://schemas.openxmlformats.org/officeDocument/2006/relationships/image" Target="../media/image26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31.wmf"/><Relationship Id="rId22" Type="http://schemas.openxmlformats.org/officeDocument/2006/relationships/image" Target="../media/image35.wmf"/><Relationship Id="rId27" Type="http://schemas.openxmlformats.org/officeDocument/2006/relationships/oleObject" Target="../embeddings/oleObject14.bin"/><Relationship Id="rId30" Type="http://schemas.openxmlformats.org/officeDocument/2006/relationships/image" Target="../media/image39.wmf"/><Relationship Id="rId8" Type="http://schemas.openxmlformats.org/officeDocument/2006/relationships/image" Target="../media/image28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45.wmf"/><Relationship Id="rId4" Type="http://schemas.openxmlformats.org/officeDocument/2006/relationships/image" Target="../media/image42.wmf"/><Relationship Id="rId9" Type="http://schemas.openxmlformats.org/officeDocument/2006/relationships/oleObject" Target="../embeddings/oleObject2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6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50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50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4.wmf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56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30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50.w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chart" Target="../charts/chart7.xml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32.bin"/><Relationship Id="rId4" Type="http://schemas.openxmlformats.org/officeDocument/2006/relationships/chart" Target="../charts/char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chart" Target="../charts/chart9.xml"/><Relationship Id="rId7" Type="http://schemas.openxmlformats.org/officeDocument/2006/relationships/oleObject" Target="../embeddings/oleObject3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34.bin"/><Relationship Id="rId4" Type="http://schemas.openxmlformats.org/officeDocument/2006/relationships/chart" Target="../charts/char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6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b="1" dirty="0" smtClean="0">
                <a:latin typeface="+mn-lt"/>
              </a:rPr>
              <a:t>Computational Modeling of </a:t>
            </a:r>
            <a:br>
              <a:rPr lang="en-US" sz="4400" b="1" dirty="0" smtClean="0">
                <a:latin typeface="+mn-lt"/>
              </a:rPr>
            </a:br>
            <a:r>
              <a:rPr lang="en-US" sz="4400" b="1" dirty="0" smtClean="0">
                <a:latin typeface="+mn-lt"/>
              </a:rPr>
              <a:t>TLR3-TLR7 Signaling Crosstalk</a:t>
            </a:r>
            <a:endParaRPr lang="en-US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Bing Liu</a:t>
            </a:r>
          </a:p>
          <a:p>
            <a:r>
              <a:rPr lang="en-US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Bahar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Lab, TR&amp;D 1 and 2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2" descr="MMBi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62350" cy="104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70" y="5212524"/>
            <a:ext cx="1478569" cy="147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94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7545" y="-747464"/>
            <a:ext cx="10050105" cy="78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516216" y="6248345"/>
            <a:ext cx="2457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Oda</a:t>
            </a:r>
            <a:r>
              <a:rPr lang="en-US" sz="1200" b="1" i="1" dirty="0" smtClean="0"/>
              <a:t> &amp; Kitano, </a:t>
            </a:r>
            <a:r>
              <a:rPr lang="en-US" sz="1200" b="1" i="1" dirty="0" err="1" smtClean="0"/>
              <a:t>Mol</a:t>
            </a:r>
            <a:r>
              <a:rPr lang="en-US" sz="1200" b="1" i="1" dirty="0"/>
              <a:t> </a:t>
            </a:r>
            <a:r>
              <a:rPr lang="en-US" sz="1200" b="1" i="1" dirty="0" err="1" smtClean="0"/>
              <a:t>Syst</a:t>
            </a:r>
            <a:r>
              <a:rPr lang="en-US" sz="1200" b="1" i="1" dirty="0" smtClean="0"/>
              <a:t> </a:t>
            </a:r>
            <a:r>
              <a:rPr lang="en-US" sz="1200" b="1" i="1" dirty="0" err="1" smtClean="0"/>
              <a:t>Biol</a:t>
            </a:r>
            <a:r>
              <a:rPr lang="en-US" sz="1200" b="1" i="1" dirty="0" smtClean="0"/>
              <a:t>, 2006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051986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TLR3 and TLR7 Pathways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34" y="1690689"/>
            <a:ext cx="5732279" cy="4547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0492" y="1455755"/>
            <a:ext cx="79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R848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5452" y="1461489"/>
            <a:ext cx="118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Poly(I:C)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1651" y="5948106"/>
            <a:ext cx="790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IL-6 IL-12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04085"/>
            <a:ext cx="7886700" cy="4351338"/>
          </a:xfrm>
        </p:spPr>
        <p:txBody>
          <a:bodyPr/>
          <a:lstStyle/>
          <a:p>
            <a:r>
              <a:rPr lang="en-US" sz="2400" dirty="0" smtClean="0"/>
              <a:t>Cell </a:t>
            </a:r>
            <a:r>
              <a:rPr lang="en-US" sz="2400" dirty="0"/>
              <a:t>line: bone marrow derived macrophages (BMDM) extracted from 8-week old female mice</a:t>
            </a:r>
          </a:p>
          <a:p>
            <a:endParaRPr lang="en-US" dirty="0" smtClean="0"/>
          </a:p>
        </p:txBody>
      </p:sp>
      <p:graphicFrame>
        <p:nvGraphicFramePr>
          <p:cNvPr id="48" name="Chart 47"/>
          <p:cNvGraphicFramePr/>
          <p:nvPr>
            <p:extLst>
              <p:ext uri="{D42A27DB-BD31-4B8C-83A1-F6EECF244321}">
                <p14:modId xmlns:p14="http://schemas.microsoft.com/office/powerpoint/2010/main" val="3991240496"/>
              </p:ext>
            </p:extLst>
          </p:nvPr>
        </p:nvGraphicFramePr>
        <p:xfrm>
          <a:off x="685828" y="3662137"/>
          <a:ext cx="2787162" cy="172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9" name="Chart 48"/>
          <p:cNvGraphicFramePr/>
          <p:nvPr>
            <p:extLst>
              <p:ext uri="{D42A27DB-BD31-4B8C-83A1-F6EECF244321}">
                <p14:modId xmlns:p14="http://schemas.microsoft.com/office/powerpoint/2010/main" val="1628514982"/>
              </p:ext>
            </p:extLst>
          </p:nvPr>
        </p:nvGraphicFramePr>
        <p:xfrm>
          <a:off x="685829" y="4919774"/>
          <a:ext cx="2787161" cy="1828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0" name="Chart 49"/>
          <p:cNvGraphicFramePr/>
          <p:nvPr>
            <p:extLst>
              <p:ext uri="{D42A27DB-BD31-4B8C-83A1-F6EECF244321}">
                <p14:modId xmlns:p14="http://schemas.microsoft.com/office/powerpoint/2010/main" val="4238161765"/>
              </p:ext>
            </p:extLst>
          </p:nvPr>
        </p:nvGraphicFramePr>
        <p:xfrm>
          <a:off x="3223160" y="3662138"/>
          <a:ext cx="2582332" cy="1727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1" name="Chart 50"/>
          <p:cNvGraphicFramePr/>
          <p:nvPr>
            <p:extLst>
              <p:ext uri="{D42A27DB-BD31-4B8C-83A1-F6EECF244321}">
                <p14:modId xmlns:p14="http://schemas.microsoft.com/office/powerpoint/2010/main" val="1184177703"/>
              </p:ext>
            </p:extLst>
          </p:nvPr>
        </p:nvGraphicFramePr>
        <p:xfrm>
          <a:off x="3248559" y="4919774"/>
          <a:ext cx="2556934" cy="182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3569462" y="4901371"/>
            <a:ext cx="2211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A = R848 B = poly(I:C)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054394" y="4901373"/>
            <a:ext cx="2834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A = R848 B = poly(I:C)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59121" y="3540779"/>
            <a:ext cx="2300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A = poly(I:C) B = R848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036466" y="3513690"/>
            <a:ext cx="24557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A = poly(I:C) B = R848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Key Observation - Synergy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50259" y="2920224"/>
            <a:ext cx="2271691" cy="539099"/>
            <a:chOff x="16442" y="485752"/>
            <a:chExt cx="2271691" cy="539099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00149" y="961928"/>
              <a:ext cx="1689518" cy="84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 rot="5400000">
              <a:off x="242205" y="963246"/>
              <a:ext cx="1143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>
              <a:off x="944358" y="974623"/>
              <a:ext cx="96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6442" y="485752"/>
              <a:ext cx="6150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PAMP A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16200000" flipH="1">
              <a:off x="226127" y="759435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1940513" y="969596"/>
              <a:ext cx="10892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234617" y="771090"/>
              <a:ext cx="8458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800" b="1" dirty="0" smtClean="0">
                  <a:latin typeface="Arial"/>
                  <a:cs typeface="Arial"/>
                </a:rPr>
                <a:t>t = 0, 8, 24 h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19997" y="754946"/>
              <a:ext cx="8696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4, 8, 16, 24 </a:t>
              </a:r>
              <a:r>
                <a:rPr lang="en-US" sz="800" b="1" dirty="0" err="1" smtClean="0">
                  <a:latin typeface="Arial"/>
                  <a:cs typeface="Arial"/>
                </a:rPr>
                <a:t>h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6200000" flipH="1">
              <a:off x="920875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09601" y="485752"/>
              <a:ext cx="6150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PAMP B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H="1">
              <a:off x="1933391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747518" y="485752"/>
              <a:ext cx="5406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Assay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229953" y="2287811"/>
            <a:ext cx="2271691" cy="539099"/>
            <a:chOff x="16442" y="485752"/>
            <a:chExt cx="2271691" cy="539099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300149" y="961928"/>
              <a:ext cx="1689518" cy="84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242205" y="963246"/>
              <a:ext cx="1143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944358" y="974623"/>
              <a:ext cx="96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16442" y="485752"/>
              <a:ext cx="6150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PAMP A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16200000" flipH="1">
              <a:off x="226127" y="759435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940513" y="969596"/>
              <a:ext cx="10892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59479" y="753714"/>
              <a:ext cx="84594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800" b="1" dirty="0" smtClean="0">
                  <a:latin typeface="Arial"/>
                  <a:cs typeface="Arial"/>
                </a:rPr>
                <a:t>t= 0, 8, 24 h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9997" y="754946"/>
              <a:ext cx="8696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4, 8, 16, 24 </a:t>
              </a:r>
              <a:r>
                <a:rPr lang="en-US" sz="800" b="1" dirty="0" err="1" smtClean="0">
                  <a:latin typeface="Arial"/>
                  <a:cs typeface="Arial"/>
                </a:rPr>
                <a:t>h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H="1">
              <a:off x="920875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88111" y="485752"/>
              <a:ext cx="41039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H</a:t>
              </a:r>
              <a:r>
                <a:rPr lang="en-US" sz="800" b="1" baseline="-25000" dirty="0" smtClean="0">
                  <a:latin typeface="Arial"/>
                  <a:cs typeface="Arial"/>
                </a:rPr>
                <a:t>2</a:t>
              </a:r>
              <a:r>
                <a:rPr lang="en-US" sz="800" b="1" dirty="0" smtClean="0">
                  <a:latin typeface="Arial"/>
                  <a:cs typeface="Arial"/>
                </a:rPr>
                <a:t>O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rot="16200000" flipH="1">
              <a:off x="1933391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1747518" y="485752"/>
              <a:ext cx="5406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Assay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23090" y="2932132"/>
            <a:ext cx="2178554" cy="539099"/>
            <a:chOff x="109579" y="485752"/>
            <a:chExt cx="2178554" cy="539099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300149" y="961928"/>
              <a:ext cx="1689518" cy="8462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42205" y="963246"/>
              <a:ext cx="114300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944358" y="974623"/>
              <a:ext cx="96314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109579" y="485752"/>
              <a:ext cx="6150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H</a:t>
              </a:r>
              <a:r>
                <a:rPr lang="en-US" sz="800" b="1" baseline="-25000" dirty="0" smtClean="0">
                  <a:latin typeface="Arial"/>
                  <a:cs typeface="Arial"/>
                </a:rPr>
                <a:t>2</a:t>
              </a:r>
              <a:r>
                <a:rPr lang="en-US" sz="800" b="1" dirty="0" smtClean="0">
                  <a:latin typeface="Arial"/>
                  <a:cs typeface="Arial"/>
                </a:rPr>
                <a:t>O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16200000" flipH="1">
              <a:off x="226127" y="759435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>
              <a:off x="1940513" y="969596"/>
              <a:ext cx="108923" cy="1588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232533" y="769042"/>
              <a:ext cx="90203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8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Δ</a:t>
              </a:r>
              <a:r>
                <a:rPr lang="en-US" sz="800" b="1" dirty="0" smtClean="0">
                  <a:latin typeface="Arial"/>
                  <a:cs typeface="Arial"/>
                </a:rPr>
                <a:t>t = 0, 8, 24 h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119997" y="754946"/>
              <a:ext cx="869670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4, 8, 16, 24 </a:t>
              </a:r>
              <a:r>
                <a:rPr lang="en-US" sz="800" b="1" dirty="0" err="1" smtClean="0">
                  <a:latin typeface="Arial"/>
                  <a:cs typeface="Arial"/>
                </a:rPr>
                <a:t>h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rot="16200000" flipH="1">
              <a:off x="920875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709601" y="485752"/>
              <a:ext cx="6150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PAMP B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rot="16200000" flipH="1">
              <a:off x="1933391" y="759434"/>
              <a:ext cx="141691" cy="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747518" y="485752"/>
              <a:ext cx="5406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Assay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187696" y="2456377"/>
            <a:ext cx="19786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Combinatorial stimulation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491189" y="2819642"/>
            <a:ext cx="18139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latin typeface="Arial"/>
                <a:cs typeface="Arial"/>
              </a:rPr>
              <a:t>Single stimulation control</a:t>
            </a:r>
            <a:endParaRPr lang="en-US" sz="1100" b="1" dirty="0">
              <a:latin typeface="Arial"/>
              <a:cs typeface="Arial"/>
            </a:endParaRPr>
          </a:p>
        </p:txBody>
      </p:sp>
      <p:graphicFrame>
        <p:nvGraphicFramePr>
          <p:cNvPr id="56" name="Chart 55"/>
          <p:cNvGraphicFramePr/>
          <p:nvPr>
            <p:extLst>
              <p:ext uri="{D42A27DB-BD31-4B8C-83A1-F6EECF244321}">
                <p14:modId xmlns:p14="http://schemas.microsoft.com/office/powerpoint/2010/main" val="4019748393"/>
              </p:ext>
            </p:extLst>
          </p:nvPr>
        </p:nvGraphicFramePr>
        <p:xfrm>
          <a:off x="5803671" y="3637428"/>
          <a:ext cx="2909880" cy="168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8" name="Chart 57"/>
          <p:cNvGraphicFramePr/>
          <p:nvPr>
            <p:extLst>
              <p:ext uri="{D42A27DB-BD31-4B8C-83A1-F6EECF244321}">
                <p14:modId xmlns:p14="http://schemas.microsoft.com/office/powerpoint/2010/main" val="1050124420"/>
              </p:ext>
            </p:extLst>
          </p:nvPr>
        </p:nvGraphicFramePr>
        <p:xfrm>
          <a:off x="5802988" y="4943021"/>
          <a:ext cx="2824201" cy="1684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3689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Time-Dependent Synergy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13</a:t>
            </a:fld>
            <a:endParaRPr lang="en-US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977081" y="5172143"/>
            <a:ext cx="5106368" cy="261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3" name="TextBox 22"/>
          <p:cNvSpPr txBox="1"/>
          <p:nvPr/>
        </p:nvSpPr>
        <p:spPr>
          <a:xfrm>
            <a:off x="3396343" y="5289991"/>
            <a:ext cx="294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Time after 2</a:t>
            </a:r>
            <a:r>
              <a:rPr lang="en-US" baseline="30000" dirty="0" smtClean="0">
                <a:solidFill>
                  <a:prstClr val="black"/>
                </a:solidFill>
                <a:ea typeface="ＭＳ Ｐゴシック" charset="0"/>
              </a:rPr>
              <a:t>nd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 stimulation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1977081" y="2003387"/>
            <a:ext cx="0" cy="316875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5" name="TextBox 24"/>
          <p:cNvSpPr txBox="1"/>
          <p:nvPr/>
        </p:nvSpPr>
        <p:spPr>
          <a:xfrm rot="16200000">
            <a:off x="222585" y="3352073"/>
            <a:ext cx="263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IL6 or IL12 mRNA level</a:t>
            </a:r>
          </a:p>
        </p:txBody>
      </p:sp>
      <p:sp>
        <p:nvSpPr>
          <p:cNvPr id="26" name="Freeform 25"/>
          <p:cNvSpPr/>
          <p:nvPr/>
        </p:nvSpPr>
        <p:spPr>
          <a:xfrm>
            <a:off x="1977082" y="4936430"/>
            <a:ext cx="4923063" cy="222621"/>
          </a:xfrm>
          <a:custGeom>
            <a:avLst/>
            <a:gdLst>
              <a:gd name="connsiteX0" fmla="*/ 0 w 4517172"/>
              <a:gd name="connsiteY0" fmla="*/ 196433 h 222621"/>
              <a:gd name="connsiteX1" fmla="*/ 1060554 w 4517172"/>
              <a:gd name="connsiteY1" fmla="*/ 23 h 222621"/>
              <a:gd name="connsiteX2" fmla="*/ 3220940 w 4517172"/>
              <a:gd name="connsiteY2" fmla="*/ 183339 h 222621"/>
              <a:gd name="connsiteX3" fmla="*/ 4517172 w 4517172"/>
              <a:gd name="connsiteY3" fmla="*/ 222621 h 222621"/>
              <a:gd name="connsiteX4" fmla="*/ 4517172 w 4517172"/>
              <a:gd name="connsiteY4" fmla="*/ 222621 h 22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172" h="222621">
                <a:moveTo>
                  <a:pt x="0" y="196433"/>
                </a:moveTo>
                <a:cubicBezTo>
                  <a:pt x="261865" y="99319"/>
                  <a:pt x="523731" y="2205"/>
                  <a:pt x="1060554" y="23"/>
                </a:cubicBezTo>
                <a:cubicBezTo>
                  <a:pt x="1597377" y="-2159"/>
                  <a:pt x="2644837" y="146239"/>
                  <a:pt x="3220940" y="183339"/>
                </a:cubicBezTo>
                <a:cubicBezTo>
                  <a:pt x="3797043" y="220439"/>
                  <a:pt x="4517172" y="222621"/>
                  <a:pt x="4517172" y="222621"/>
                </a:cubicBezTo>
                <a:lnTo>
                  <a:pt x="4517172" y="222621"/>
                </a:lnTo>
              </a:path>
            </a:pathLst>
          </a:cu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990176" y="5030428"/>
            <a:ext cx="4896877" cy="120045"/>
          </a:xfrm>
          <a:custGeom>
            <a:avLst/>
            <a:gdLst>
              <a:gd name="connsiteX0" fmla="*/ 0 w 4896877"/>
              <a:gd name="connsiteY0" fmla="*/ 76247 h 120045"/>
              <a:gd name="connsiteX1" fmla="*/ 864155 w 4896877"/>
              <a:gd name="connsiteY1" fmla="*/ 10777 h 120045"/>
              <a:gd name="connsiteX2" fmla="*/ 1767589 w 4896877"/>
              <a:gd name="connsiteY2" fmla="*/ 10777 h 120045"/>
              <a:gd name="connsiteX3" fmla="*/ 3011448 w 4896877"/>
              <a:gd name="connsiteY3" fmla="*/ 115529 h 120045"/>
              <a:gd name="connsiteX4" fmla="*/ 4896877 w 4896877"/>
              <a:gd name="connsiteY4" fmla="*/ 102435 h 120045"/>
              <a:gd name="connsiteX5" fmla="*/ 4896877 w 4896877"/>
              <a:gd name="connsiteY5" fmla="*/ 102435 h 1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6877" h="120045">
                <a:moveTo>
                  <a:pt x="0" y="76247"/>
                </a:moveTo>
                <a:cubicBezTo>
                  <a:pt x="284778" y="48968"/>
                  <a:pt x="569557" y="21689"/>
                  <a:pt x="864155" y="10777"/>
                </a:cubicBezTo>
                <a:cubicBezTo>
                  <a:pt x="1158753" y="-135"/>
                  <a:pt x="1409707" y="-6682"/>
                  <a:pt x="1767589" y="10777"/>
                </a:cubicBezTo>
                <a:cubicBezTo>
                  <a:pt x="2125471" y="28236"/>
                  <a:pt x="2489900" y="100253"/>
                  <a:pt x="3011448" y="115529"/>
                </a:cubicBezTo>
                <a:cubicBezTo>
                  <a:pt x="3532996" y="130805"/>
                  <a:pt x="4896877" y="102435"/>
                  <a:pt x="4896877" y="102435"/>
                </a:cubicBezTo>
                <a:lnTo>
                  <a:pt x="4896877" y="102435"/>
                </a:lnTo>
              </a:path>
            </a:pathLst>
          </a:cu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009805" y="1885541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9" name="Straight Connector 28"/>
          <p:cNvCxnSpPr/>
          <p:nvPr/>
        </p:nvCxnSpPr>
        <p:spPr>
          <a:xfrm>
            <a:off x="6009805" y="215066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0" name="TextBox 29"/>
          <p:cNvSpPr txBox="1"/>
          <p:nvPr/>
        </p:nvSpPr>
        <p:spPr>
          <a:xfrm>
            <a:off x="6775757" y="1700875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9571" y="1951011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R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963988" y="4451509"/>
            <a:ext cx="4870690" cy="681352"/>
          </a:xfrm>
          <a:custGeom>
            <a:avLst/>
            <a:gdLst>
              <a:gd name="connsiteX0" fmla="*/ 0 w 4870690"/>
              <a:gd name="connsiteY0" fmla="*/ 681352 h 681352"/>
              <a:gd name="connsiteX1" fmla="*/ 942714 w 4870690"/>
              <a:gd name="connsiteY1" fmla="*/ 462 h 681352"/>
              <a:gd name="connsiteX2" fmla="*/ 3364966 w 4870690"/>
              <a:gd name="connsiteY2" fmla="*/ 576600 h 681352"/>
              <a:gd name="connsiteX3" fmla="*/ 4870690 w 4870690"/>
              <a:gd name="connsiteY3" fmla="*/ 668258 h 6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690" h="681352">
                <a:moveTo>
                  <a:pt x="0" y="681352"/>
                </a:moveTo>
                <a:cubicBezTo>
                  <a:pt x="190943" y="349636"/>
                  <a:pt x="381886" y="17921"/>
                  <a:pt x="942714" y="462"/>
                </a:cubicBezTo>
                <a:cubicBezTo>
                  <a:pt x="1503542" y="-16997"/>
                  <a:pt x="2710303" y="465301"/>
                  <a:pt x="3364966" y="576600"/>
                </a:cubicBezTo>
                <a:cubicBezTo>
                  <a:pt x="4019629" y="687899"/>
                  <a:pt x="4445159" y="678078"/>
                  <a:pt x="4870690" y="668258"/>
                </a:cubicBezTo>
              </a:path>
            </a:pathLst>
          </a:custGeom>
          <a:noFill/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6009805" y="243400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4F622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4" name="TextBox 33"/>
          <p:cNvSpPr txBox="1"/>
          <p:nvPr/>
        </p:nvSpPr>
        <p:spPr>
          <a:xfrm>
            <a:off x="6782305" y="2223155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IR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28844" y="1714436"/>
            <a:ext cx="1662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poly(I:C)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R848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Co-stimulation</a:t>
            </a:r>
          </a:p>
        </p:txBody>
      </p:sp>
    </p:spTree>
    <p:extLst>
      <p:ext uri="{BB962C8B-B14F-4D97-AF65-F5344CB8AC3E}">
        <p14:creationId xmlns:p14="http://schemas.microsoft.com/office/powerpoint/2010/main" val="210373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Time-Dependent Synergy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3396343" y="5289991"/>
            <a:ext cx="294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Time after 2</a:t>
            </a:r>
            <a:r>
              <a:rPr lang="en-US" baseline="30000" dirty="0" smtClean="0">
                <a:solidFill>
                  <a:prstClr val="black"/>
                </a:solidFill>
                <a:ea typeface="ＭＳ Ｐゴシック" charset="0"/>
              </a:rPr>
              <a:t>nd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 stimulation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77081" y="5172143"/>
            <a:ext cx="5106368" cy="261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8" name="Straight Arrow Connector 17"/>
          <p:cNvCxnSpPr/>
          <p:nvPr/>
        </p:nvCxnSpPr>
        <p:spPr>
          <a:xfrm flipV="1">
            <a:off x="1977081" y="2003387"/>
            <a:ext cx="0" cy="316875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9" name="TextBox 18"/>
          <p:cNvSpPr txBox="1"/>
          <p:nvPr/>
        </p:nvSpPr>
        <p:spPr>
          <a:xfrm rot="16200000">
            <a:off x="222585" y="3352073"/>
            <a:ext cx="263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IL6 or IL12 mRNA level</a:t>
            </a:r>
          </a:p>
        </p:txBody>
      </p:sp>
      <p:sp>
        <p:nvSpPr>
          <p:cNvPr id="20" name="Freeform 19"/>
          <p:cNvSpPr/>
          <p:nvPr/>
        </p:nvSpPr>
        <p:spPr>
          <a:xfrm>
            <a:off x="1977082" y="4936430"/>
            <a:ext cx="4923063" cy="222621"/>
          </a:xfrm>
          <a:custGeom>
            <a:avLst/>
            <a:gdLst>
              <a:gd name="connsiteX0" fmla="*/ 0 w 4517172"/>
              <a:gd name="connsiteY0" fmla="*/ 196433 h 222621"/>
              <a:gd name="connsiteX1" fmla="*/ 1060554 w 4517172"/>
              <a:gd name="connsiteY1" fmla="*/ 23 h 222621"/>
              <a:gd name="connsiteX2" fmla="*/ 3220940 w 4517172"/>
              <a:gd name="connsiteY2" fmla="*/ 183339 h 222621"/>
              <a:gd name="connsiteX3" fmla="*/ 4517172 w 4517172"/>
              <a:gd name="connsiteY3" fmla="*/ 222621 h 222621"/>
              <a:gd name="connsiteX4" fmla="*/ 4517172 w 4517172"/>
              <a:gd name="connsiteY4" fmla="*/ 222621 h 22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172" h="222621">
                <a:moveTo>
                  <a:pt x="0" y="196433"/>
                </a:moveTo>
                <a:cubicBezTo>
                  <a:pt x="261865" y="99319"/>
                  <a:pt x="523731" y="2205"/>
                  <a:pt x="1060554" y="23"/>
                </a:cubicBezTo>
                <a:cubicBezTo>
                  <a:pt x="1597377" y="-2159"/>
                  <a:pt x="2644837" y="146239"/>
                  <a:pt x="3220940" y="183339"/>
                </a:cubicBezTo>
                <a:cubicBezTo>
                  <a:pt x="3797043" y="220439"/>
                  <a:pt x="4517172" y="222621"/>
                  <a:pt x="4517172" y="222621"/>
                </a:cubicBezTo>
                <a:lnTo>
                  <a:pt x="4517172" y="222621"/>
                </a:lnTo>
              </a:path>
            </a:pathLst>
          </a:cu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990176" y="5030428"/>
            <a:ext cx="4896877" cy="120045"/>
          </a:xfrm>
          <a:custGeom>
            <a:avLst/>
            <a:gdLst>
              <a:gd name="connsiteX0" fmla="*/ 0 w 4896877"/>
              <a:gd name="connsiteY0" fmla="*/ 76247 h 120045"/>
              <a:gd name="connsiteX1" fmla="*/ 864155 w 4896877"/>
              <a:gd name="connsiteY1" fmla="*/ 10777 h 120045"/>
              <a:gd name="connsiteX2" fmla="*/ 1767589 w 4896877"/>
              <a:gd name="connsiteY2" fmla="*/ 10777 h 120045"/>
              <a:gd name="connsiteX3" fmla="*/ 3011448 w 4896877"/>
              <a:gd name="connsiteY3" fmla="*/ 115529 h 120045"/>
              <a:gd name="connsiteX4" fmla="*/ 4896877 w 4896877"/>
              <a:gd name="connsiteY4" fmla="*/ 102435 h 120045"/>
              <a:gd name="connsiteX5" fmla="*/ 4896877 w 4896877"/>
              <a:gd name="connsiteY5" fmla="*/ 102435 h 1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6877" h="120045">
                <a:moveTo>
                  <a:pt x="0" y="76247"/>
                </a:moveTo>
                <a:cubicBezTo>
                  <a:pt x="284778" y="48968"/>
                  <a:pt x="569557" y="21689"/>
                  <a:pt x="864155" y="10777"/>
                </a:cubicBezTo>
                <a:cubicBezTo>
                  <a:pt x="1158753" y="-135"/>
                  <a:pt x="1409707" y="-6682"/>
                  <a:pt x="1767589" y="10777"/>
                </a:cubicBezTo>
                <a:cubicBezTo>
                  <a:pt x="2125471" y="28236"/>
                  <a:pt x="2489900" y="100253"/>
                  <a:pt x="3011448" y="115529"/>
                </a:cubicBezTo>
                <a:cubicBezTo>
                  <a:pt x="3532996" y="130805"/>
                  <a:pt x="4896877" y="102435"/>
                  <a:pt x="4896877" y="102435"/>
                </a:cubicBezTo>
                <a:lnTo>
                  <a:pt x="4896877" y="102435"/>
                </a:lnTo>
              </a:path>
            </a:pathLst>
          </a:cu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6009805" y="1885541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36" name="Straight Connector 35"/>
          <p:cNvCxnSpPr/>
          <p:nvPr/>
        </p:nvCxnSpPr>
        <p:spPr>
          <a:xfrm>
            <a:off x="6009805" y="215066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37" name="TextBox 36"/>
          <p:cNvSpPr txBox="1"/>
          <p:nvPr/>
        </p:nvSpPr>
        <p:spPr>
          <a:xfrm>
            <a:off x="6775757" y="1700875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749571" y="1951011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R</a:t>
            </a:r>
          </a:p>
        </p:txBody>
      </p:sp>
      <p:sp>
        <p:nvSpPr>
          <p:cNvPr id="39" name="Freeform 38"/>
          <p:cNvSpPr/>
          <p:nvPr/>
        </p:nvSpPr>
        <p:spPr>
          <a:xfrm>
            <a:off x="1963988" y="4451509"/>
            <a:ext cx="4870690" cy="681352"/>
          </a:xfrm>
          <a:custGeom>
            <a:avLst/>
            <a:gdLst>
              <a:gd name="connsiteX0" fmla="*/ 0 w 4870690"/>
              <a:gd name="connsiteY0" fmla="*/ 681352 h 681352"/>
              <a:gd name="connsiteX1" fmla="*/ 942714 w 4870690"/>
              <a:gd name="connsiteY1" fmla="*/ 462 h 681352"/>
              <a:gd name="connsiteX2" fmla="*/ 3364966 w 4870690"/>
              <a:gd name="connsiteY2" fmla="*/ 576600 h 681352"/>
              <a:gd name="connsiteX3" fmla="*/ 4870690 w 4870690"/>
              <a:gd name="connsiteY3" fmla="*/ 668258 h 6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690" h="681352">
                <a:moveTo>
                  <a:pt x="0" y="681352"/>
                </a:moveTo>
                <a:cubicBezTo>
                  <a:pt x="190943" y="349636"/>
                  <a:pt x="381886" y="17921"/>
                  <a:pt x="942714" y="462"/>
                </a:cubicBezTo>
                <a:cubicBezTo>
                  <a:pt x="1503542" y="-16997"/>
                  <a:pt x="2710303" y="465301"/>
                  <a:pt x="3364966" y="576600"/>
                </a:cubicBezTo>
                <a:cubicBezTo>
                  <a:pt x="4019629" y="687899"/>
                  <a:pt x="4445159" y="678078"/>
                  <a:pt x="4870690" y="668258"/>
                </a:cubicBezTo>
              </a:path>
            </a:pathLst>
          </a:custGeom>
          <a:noFill/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6009805" y="243400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4F622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1" name="TextBox 40"/>
          <p:cNvSpPr txBox="1"/>
          <p:nvPr/>
        </p:nvSpPr>
        <p:spPr>
          <a:xfrm>
            <a:off x="6782305" y="2223155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IR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42" name="Freeform 41"/>
          <p:cNvSpPr/>
          <p:nvPr/>
        </p:nvSpPr>
        <p:spPr>
          <a:xfrm>
            <a:off x="2003268" y="2354361"/>
            <a:ext cx="4792130" cy="2752312"/>
          </a:xfrm>
          <a:custGeom>
            <a:avLst/>
            <a:gdLst>
              <a:gd name="connsiteX0" fmla="*/ 0 w 4792130"/>
              <a:gd name="connsiteY0" fmla="*/ 2713030 h 2752312"/>
              <a:gd name="connsiteX1" fmla="*/ 981993 w 4792130"/>
              <a:gd name="connsiteY1" fmla="*/ 2565 h 2752312"/>
              <a:gd name="connsiteX2" fmla="*/ 2330598 w 4792130"/>
              <a:gd name="connsiteY2" fmla="*/ 2228551 h 2752312"/>
              <a:gd name="connsiteX3" fmla="*/ 4792130 w 4792130"/>
              <a:gd name="connsiteY3" fmla="*/ 2752312 h 27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2130" h="2752312">
                <a:moveTo>
                  <a:pt x="0" y="2713030"/>
                </a:moveTo>
                <a:cubicBezTo>
                  <a:pt x="296780" y="1398170"/>
                  <a:pt x="593560" y="83311"/>
                  <a:pt x="981993" y="2565"/>
                </a:cubicBezTo>
                <a:cubicBezTo>
                  <a:pt x="1370426" y="-78181"/>
                  <a:pt x="1695575" y="1770260"/>
                  <a:pt x="2330598" y="2228551"/>
                </a:cubicBezTo>
                <a:cubicBezTo>
                  <a:pt x="2965621" y="2686842"/>
                  <a:pt x="3878875" y="2719577"/>
                  <a:pt x="4792130" y="2752312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6005087" y="271734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4" name="TextBox 43"/>
          <p:cNvSpPr txBox="1"/>
          <p:nvPr/>
        </p:nvSpPr>
        <p:spPr>
          <a:xfrm>
            <a:off x="6777589" y="2519589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I8R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45" name="Freeform 44"/>
          <p:cNvSpPr/>
          <p:nvPr/>
        </p:nvSpPr>
        <p:spPr>
          <a:xfrm>
            <a:off x="1977083" y="3338457"/>
            <a:ext cx="4844503" cy="1834187"/>
          </a:xfrm>
          <a:custGeom>
            <a:avLst/>
            <a:gdLst>
              <a:gd name="connsiteX0" fmla="*/ 0 w 4844503"/>
              <a:gd name="connsiteY0" fmla="*/ 1768218 h 1834187"/>
              <a:gd name="connsiteX1" fmla="*/ 2094920 w 4844503"/>
              <a:gd name="connsiteY1" fmla="*/ 524 h 1834187"/>
              <a:gd name="connsiteX2" fmla="*/ 3247127 w 4844503"/>
              <a:gd name="connsiteY2" fmla="*/ 1584902 h 1834187"/>
              <a:gd name="connsiteX3" fmla="*/ 4844503 w 4844503"/>
              <a:gd name="connsiteY3" fmla="*/ 1807500 h 1834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44503" h="1834187">
                <a:moveTo>
                  <a:pt x="0" y="1768218"/>
                </a:moveTo>
                <a:cubicBezTo>
                  <a:pt x="776866" y="899647"/>
                  <a:pt x="1553732" y="31077"/>
                  <a:pt x="2094920" y="524"/>
                </a:cubicBezTo>
                <a:cubicBezTo>
                  <a:pt x="2636108" y="-30029"/>
                  <a:pt x="2788863" y="1283739"/>
                  <a:pt x="3247127" y="1584902"/>
                </a:cubicBezTo>
                <a:cubicBezTo>
                  <a:pt x="3705391" y="1886065"/>
                  <a:pt x="4274947" y="1846782"/>
                  <a:pt x="4844503" y="1807500"/>
                </a:cubicBezTo>
              </a:path>
            </a:pathLst>
          </a:custGeom>
          <a:noFill/>
          <a:ln w="25400" cap="flat" cmpd="sng" algn="ctr">
            <a:solidFill>
              <a:sysClr val="windowText" lastClr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005087" y="2987596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47" name="TextBox 46"/>
          <p:cNvSpPr txBox="1"/>
          <p:nvPr/>
        </p:nvSpPr>
        <p:spPr>
          <a:xfrm>
            <a:off x="6795400" y="2804279"/>
            <a:ext cx="99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I24R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28844" y="1714436"/>
            <a:ext cx="1595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poly(I:C)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R848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Co-stimulation  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73841" y="2541557"/>
            <a:ext cx="1218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- 8 h delay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- 24 h delay    </a:t>
            </a:r>
          </a:p>
        </p:txBody>
      </p:sp>
    </p:spTree>
    <p:extLst>
      <p:ext uri="{BB962C8B-B14F-4D97-AF65-F5344CB8AC3E}">
        <p14:creationId xmlns:p14="http://schemas.microsoft.com/office/powerpoint/2010/main" val="192739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Time-Dependent Synergy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15</a:t>
            </a:fld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977081" y="5172143"/>
            <a:ext cx="5106368" cy="26188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>
          <a:xfrm flipV="1">
            <a:off x="1977081" y="2003387"/>
            <a:ext cx="0" cy="3168756"/>
          </a:xfrm>
          <a:prstGeom prst="straightConnector1">
            <a:avLst/>
          </a:prstGeom>
          <a:noFill/>
          <a:ln w="25400" cap="flat" cmpd="sng" algn="ctr">
            <a:solidFill>
              <a:srgbClr val="4F81BD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TextBox 7"/>
          <p:cNvSpPr txBox="1"/>
          <p:nvPr/>
        </p:nvSpPr>
        <p:spPr>
          <a:xfrm rot="16200000">
            <a:off x="222585" y="3352073"/>
            <a:ext cx="2631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IL6 or IL12 mRNA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1977082" y="4936430"/>
            <a:ext cx="4923063" cy="222621"/>
          </a:xfrm>
          <a:custGeom>
            <a:avLst/>
            <a:gdLst>
              <a:gd name="connsiteX0" fmla="*/ 0 w 4517172"/>
              <a:gd name="connsiteY0" fmla="*/ 196433 h 222621"/>
              <a:gd name="connsiteX1" fmla="*/ 1060554 w 4517172"/>
              <a:gd name="connsiteY1" fmla="*/ 23 h 222621"/>
              <a:gd name="connsiteX2" fmla="*/ 3220940 w 4517172"/>
              <a:gd name="connsiteY2" fmla="*/ 183339 h 222621"/>
              <a:gd name="connsiteX3" fmla="*/ 4517172 w 4517172"/>
              <a:gd name="connsiteY3" fmla="*/ 222621 h 222621"/>
              <a:gd name="connsiteX4" fmla="*/ 4517172 w 4517172"/>
              <a:gd name="connsiteY4" fmla="*/ 222621 h 222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7172" h="222621">
                <a:moveTo>
                  <a:pt x="0" y="196433"/>
                </a:moveTo>
                <a:cubicBezTo>
                  <a:pt x="261865" y="99319"/>
                  <a:pt x="523731" y="2205"/>
                  <a:pt x="1060554" y="23"/>
                </a:cubicBezTo>
                <a:cubicBezTo>
                  <a:pt x="1597377" y="-2159"/>
                  <a:pt x="2644837" y="146239"/>
                  <a:pt x="3220940" y="183339"/>
                </a:cubicBezTo>
                <a:cubicBezTo>
                  <a:pt x="3797043" y="220439"/>
                  <a:pt x="4517172" y="222621"/>
                  <a:pt x="4517172" y="222621"/>
                </a:cubicBezTo>
                <a:lnTo>
                  <a:pt x="4517172" y="222621"/>
                </a:lnTo>
              </a:path>
            </a:pathLst>
          </a:cu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90176" y="5030428"/>
            <a:ext cx="4896877" cy="120045"/>
          </a:xfrm>
          <a:custGeom>
            <a:avLst/>
            <a:gdLst>
              <a:gd name="connsiteX0" fmla="*/ 0 w 4896877"/>
              <a:gd name="connsiteY0" fmla="*/ 76247 h 120045"/>
              <a:gd name="connsiteX1" fmla="*/ 864155 w 4896877"/>
              <a:gd name="connsiteY1" fmla="*/ 10777 h 120045"/>
              <a:gd name="connsiteX2" fmla="*/ 1767589 w 4896877"/>
              <a:gd name="connsiteY2" fmla="*/ 10777 h 120045"/>
              <a:gd name="connsiteX3" fmla="*/ 3011448 w 4896877"/>
              <a:gd name="connsiteY3" fmla="*/ 115529 h 120045"/>
              <a:gd name="connsiteX4" fmla="*/ 4896877 w 4896877"/>
              <a:gd name="connsiteY4" fmla="*/ 102435 h 120045"/>
              <a:gd name="connsiteX5" fmla="*/ 4896877 w 4896877"/>
              <a:gd name="connsiteY5" fmla="*/ 102435 h 12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96877" h="120045">
                <a:moveTo>
                  <a:pt x="0" y="76247"/>
                </a:moveTo>
                <a:cubicBezTo>
                  <a:pt x="284778" y="48968"/>
                  <a:pt x="569557" y="21689"/>
                  <a:pt x="864155" y="10777"/>
                </a:cubicBezTo>
                <a:cubicBezTo>
                  <a:pt x="1158753" y="-135"/>
                  <a:pt x="1409707" y="-6682"/>
                  <a:pt x="1767589" y="10777"/>
                </a:cubicBezTo>
                <a:cubicBezTo>
                  <a:pt x="2125471" y="28236"/>
                  <a:pt x="2489900" y="100253"/>
                  <a:pt x="3011448" y="115529"/>
                </a:cubicBezTo>
                <a:cubicBezTo>
                  <a:pt x="3532996" y="130805"/>
                  <a:pt x="4896877" y="102435"/>
                  <a:pt x="4896877" y="102435"/>
                </a:cubicBezTo>
                <a:lnTo>
                  <a:pt x="4896877" y="102435"/>
                </a:lnTo>
              </a:path>
            </a:pathLst>
          </a:cu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6009805" y="1885541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00009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12" name="Straight Connector 11"/>
          <p:cNvCxnSpPr/>
          <p:nvPr/>
        </p:nvCxnSpPr>
        <p:spPr>
          <a:xfrm>
            <a:off x="6009805" y="215066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660066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3" name="TextBox 12"/>
          <p:cNvSpPr txBox="1"/>
          <p:nvPr/>
        </p:nvSpPr>
        <p:spPr>
          <a:xfrm>
            <a:off x="6775757" y="1700875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49571" y="1951011"/>
            <a:ext cx="61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ea typeface="ＭＳ Ｐゴシック" charset="0"/>
              </a:rPr>
              <a:t>R</a:t>
            </a:r>
          </a:p>
        </p:txBody>
      </p:sp>
      <p:sp>
        <p:nvSpPr>
          <p:cNvPr id="15" name="Freeform 14"/>
          <p:cNvSpPr/>
          <p:nvPr/>
        </p:nvSpPr>
        <p:spPr>
          <a:xfrm>
            <a:off x="1963988" y="4451509"/>
            <a:ext cx="4870690" cy="681352"/>
          </a:xfrm>
          <a:custGeom>
            <a:avLst/>
            <a:gdLst>
              <a:gd name="connsiteX0" fmla="*/ 0 w 4870690"/>
              <a:gd name="connsiteY0" fmla="*/ 681352 h 681352"/>
              <a:gd name="connsiteX1" fmla="*/ 942714 w 4870690"/>
              <a:gd name="connsiteY1" fmla="*/ 462 h 681352"/>
              <a:gd name="connsiteX2" fmla="*/ 3364966 w 4870690"/>
              <a:gd name="connsiteY2" fmla="*/ 576600 h 681352"/>
              <a:gd name="connsiteX3" fmla="*/ 4870690 w 4870690"/>
              <a:gd name="connsiteY3" fmla="*/ 668258 h 681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70690" h="681352">
                <a:moveTo>
                  <a:pt x="0" y="681352"/>
                </a:moveTo>
                <a:cubicBezTo>
                  <a:pt x="190943" y="349636"/>
                  <a:pt x="381886" y="17921"/>
                  <a:pt x="942714" y="462"/>
                </a:cubicBezTo>
                <a:cubicBezTo>
                  <a:pt x="1503542" y="-16997"/>
                  <a:pt x="2710303" y="465301"/>
                  <a:pt x="3364966" y="576600"/>
                </a:cubicBezTo>
                <a:cubicBezTo>
                  <a:pt x="4019629" y="687899"/>
                  <a:pt x="4445159" y="678078"/>
                  <a:pt x="4870690" y="668258"/>
                </a:cubicBezTo>
              </a:path>
            </a:pathLst>
          </a:custGeom>
          <a:noFill/>
          <a:ln w="25400" cap="flat" cmpd="sng" algn="ctr">
            <a:solidFill>
              <a:srgbClr val="9BBB59">
                <a:lumMod val="50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6009805" y="243400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4F6228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>
            <a:off x="6782305" y="2223155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RI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2003268" y="4347219"/>
            <a:ext cx="4792130" cy="759454"/>
          </a:xfrm>
          <a:custGeom>
            <a:avLst/>
            <a:gdLst>
              <a:gd name="connsiteX0" fmla="*/ 0 w 4792130"/>
              <a:gd name="connsiteY0" fmla="*/ 2713030 h 2752312"/>
              <a:gd name="connsiteX1" fmla="*/ 981993 w 4792130"/>
              <a:gd name="connsiteY1" fmla="*/ 2565 h 2752312"/>
              <a:gd name="connsiteX2" fmla="*/ 2330598 w 4792130"/>
              <a:gd name="connsiteY2" fmla="*/ 2228551 h 2752312"/>
              <a:gd name="connsiteX3" fmla="*/ 4792130 w 4792130"/>
              <a:gd name="connsiteY3" fmla="*/ 2752312 h 27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2130" h="2752312">
                <a:moveTo>
                  <a:pt x="0" y="2713030"/>
                </a:moveTo>
                <a:cubicBezTo>
                  <a:pt x="296780" y="1398170"/>
                  <a:pt x="593560" y="83311"/>
                  <a:pt x="981993" y="2565"/>
                </a:cubicBezTo>
                <a:cubicBezTo>
                  <a:pt x="1370426" y="-78181"/>
                  <a:pt x="1695575" y="1770260"/>
                  <a:pt x="2330598" y="2228551"/>
                </a:cubicBezTo>
                <a:cubicBezTo>
                  <a:pt x="2965621" y="2686842"/>
                  <a:pt x="3878875" y="2719577"/>
                  <a:pt x="4792130" y="2752312"/>
                </a:cubicBezTo>
              </a:path>
            </a:pathLst>
          </a:cu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6005087" y="2717349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6777589" y="2519589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R8I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005087" y="2987596"/>
            <a:ext cx="576103" cy="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22" name="Freeform 21"/>
          <p:cNvSpPr/>
          <p:nvPr/>
        </p:nvSpPr>
        <p:spPr>
          <a:xfrm>
            <a:off x="1963988" y="4399135"/>
            <a:ext cx="4831410" cy="791999"/>
          </a:xfrm>
          <a:custGeom>
            <a:avLst/>
            <a:gdLst>
              <a:gd name="connsiteX0" fmla="*/ 0 w 4831410"/>
              <a:gd name="connsiteY0" fmla="*/ 630720 h 643814"/>
              <a:gd name="connsiteX1" fmla="*/ 811781 w 4831410"/>
              <a:gd name="connsiteY1" fmla="*/ 2206 h 643814"/>
              <a:gd name="connsiteX2" fmla="*/ 3286406 w 4831410"/>
              <a:gd name="connsiteY2" fmla="*/ 408121 h 643814"/>
              <a:gd name="connsiteX3" fmla="*/ 4831410 w 4831410"/>
              <a:gd name="connsiteY3" fmla="*/ 643814 h 643814"/>
              <a:gd name="connsiteX4" fmla="*/ 4831410 w 4831410"/>
              <a:gd name="connsiteY4" fmla="*/ 643814 h 643814"/>
              <a:gd name="connsiteX5" fmla="*/ 4831410 w 4831410"/>
              <a:gd name="connsiteY5" fmla="*/ 643814 h 643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31410" h="643814">
                <a:moveTo>
                  <a:pt x="0" y="630720"/>
                </a:moveTo>
                <a:cubicBezTo>
                  <a:pt x="132023" y="335013"/>
                  <a:pt x="264047" y="39306"/>
                  <a:pt x="811781" y="2206"/>
                </a:cubicBezTo>
                <a:cubicBezTo>
                  <a:pt x="1359515" y="-34894"/>
                  <a:pt x="3286406" y="408121"/>
                  <a:pt x="3286406" y="408121"/>
                </a:cubicBezTo>
                <a:lnTo>
                  <a:pt x="4831410" y="643814"/>
                </a:lnTo>
                <a:lnTo>
                  <a:pt x="4831410" y="643814"/>
                </a:lnTo>
                <a:lnTo>
                  <a:pt x="4831410" y="643814"/>
                </a:lnTo>
              </a:path>
            </a:pathLst>
          </a:custGeom>
          <a:noFill/>
          <a:ln w="254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396343" y="5289991"/>
            <a:ext cx="2940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Time after 2</a:t>
            </a:r>
            <a:r>
              <a:rPr lang="en-US" baseline="30000" dirty="0" smtClean="0">
                <a:solidFill>
                  <a:prstClr val="black"/>
                </a:solidFill>
                <a:ea typeface="ＭＳ Ｐゴシック" charset="0"/>
              </a:rPr>
              <a:t>nd</a:t>
            </a:r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 stimulation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28845" y="1714436"/>
            <a:ext cx="1741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poly(I:C)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R848 </a:t>
            </a:r>
          </a:p>
          <a:p>
            <a:r>
              <a:rPr lang="en-US" sz="1600" b="1" dirty="0">
                <a:solidFill>
                  <a:srgbClr val="0000FF"/>
                </a:solidFill>
                <a:cs typeface="Arial"/>
              </a:rPr>
              <a:t>- Co-stimulation   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84481" y="2777829"/>
            <a:ext cx="759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prstClr val="black"/>
                </a:solidFill>
                <a:ea typeface="ＭＳ Ｐゴシック" charset="0"/>
              </a:rPr>
              <a:t>R24I</a:t>
            </a:r>
            <a:endParaRPr lang="en-US" dirty="0">
              <a:solidFill>
                <a:prstClr val="black"/>
              </a:solidFill>
              <a:ea typeface="ＭＳ Ｐゴシック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273841" y="2541557"/>
            <a:ext cx="121867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- 8 h delay </a:t>
            </a:r>
          </a:p>
          <a:p>
            <a:r>
              <a:rPr lang="en-US" sz="1600" b="1" dirty="0" smtClean="0">
                <a:solidFill>
                  <a:srgbClr val="0000FF"/>
                </a:solidFill>
                <a:cs typeface="Arial"/>
              </a:rPr>
              <a:t>- 24 h delay    </a:t>
            </a:r>
          </a:p>
        </p:txBody>
      </p:sp>
    </p:spTree>
    <p:extLst>
      <p:ext uri="{BB962C8B-B14F-4D97-AF65-F5344CB8AC3E}">
        <p14:creationId xmlns:p14="http://schemas.microsoft.com/office/powerpoint/2010/main" val="207274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34" y="1690689"/>
            <a:ext cx="5732279" cy="4547925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045452" y="1461489"/>
            <a:ext cx="1185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Poly(I:C)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41651" y="5948106"/>
            <a:ext cx="790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IL-6 IL-12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Innate Immune Memory?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16</a:t>
            </a:fld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754971" y="3853515"/>
            <a:ext cx="2120767" cy="1885071"/>
          </a:xfrm>
          <a:custGeom>
            <a:avLst/>
            <a:gdLst>
              <a:gd name="connsiteX0" fmla="*/ 1420837 w 2120767"/>
              <a:gd name="connsiteY0" fmla="*/ 1885071 h 1885071"/>
              <a:gd name="connsiteX1" fmla="*/ 2053883 w 2120767"/>
              <a:gd name="connsiteY1" fmla="*/ 731520 h 1885071"/>
              <a:gd name="connsiteX2" fmla="*/ 0 w 2120767"/>
              <a:gd name="connsiteY2" fmla="*/ 0 h 1885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0767" h="1885071">
                <a:moveTo>
                  <a:pt x="1420837" y="1885071"/>
                </a:moveTo>
                <a:cubicBezTo>
                  <a:pt x="1855763" y="1465384"/>
                  <a:pt x="2290689" y="1045698"/>
                  <a:pt x="2053883" y="731520"/>
                </a:cubicBezTo>
                <a:cubicBezTo>
                  <a:pt x="1817077" y="417341"/>
                  <a:pt x="908538" y="208670"/>
                  <a:pt x="0" y="0"/>
                </a:cubicBezTo>
              </a:path>
            </a:pathLst>
          </a:custGeom>
          <a:noFill/>
          <a:ln w="38100">
            <a:solidFill>
              <a:srgbClr val="C00000"/>
            </a:solidFill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827882" y="3919311"/>
            <a:ext cx="504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120492" y="1455755"/>
            <a:ext cx="790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R848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03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Our Goal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17</a:t>
            </a:fld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smtClean="0"/>
              <a:t>How do TLR3 and TLR7 pathways collaborate to enhance the immune response?</a:t>
            </a:r>
          </a:p>
          <a:p>
            <a:r>
              <a:rPr lang="en-US" dirty="0" smtClean="0"/>
              <a:t>How to avoid excessive immune activation?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9077" y="3494793"/>
            <a:ext cx="2424942" cy="30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8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18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83830" y="52183"/>
            <a:ext cx="6563367" cy="6805817"/>
            <a:chOff x="-32988" y="364606"/>
            <a:chExt cx="6563367" cy="6805817"/>
          </a:xfrm>
        </p:grpSpPr>
        <p:grpSp>
          <p:nvGrpSpPr>
            <p:cNvPr id="374" name="Group 9"/>
            <p:cNvGrpSpPr/>
            <p:nvPr/>
          </p:nvGrpSpPr>
          <p:grpSpPr>
            <a:xfrm>
              <a:off x="1" y="5031252"/>
              <a:ext cx="6245224" cy="1608576"/>
              <a:chOff x="474127" y="2827689"/>
              <a:chExt cx="5334005" cy="1608576"/>
            </a:xfrm>
          </p:grpSpPr>
          <p:sp>
            <p:nvSpPr>
              <p:cNvPr id="375" name="Arc 374"/>
              <p:cNvSpPr/>
              <p:nvPr/>
            </p:nvSpPr>
            <p:spPr>
              <a:xfrm>
                <a:off x="474133" y="2827689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474127" y="2861565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7" name="Group 16"/>
            <p:cNvGrpSpPr/>
            <p:nvPr/>
          </p:nvGrpSpPr>
          <p:grpSpPr>
            <a:xfrm>
              <a:off x="1154614" y="1375516"/>
              <a:ext cx="3458700" cy="763634"/>
              <a:chOff x="880533" y="813495"/>
              <a:chExt cx="3903134" cy="814934"/>
            </a:xfrm>
          </p:grpSpPr>
          <p:grpSp>
            <p:nvGrpSpPr>
              <p:cNvPr id="378" name="Group 14"/>
              <p:cNvGrpSpPr/>
              <p:nvPr/>
            </p:nvGrpSpPr>
            <p:grpSpPr>
              <a:xfrm>
                <a:off x="880533" y="813495"/>
                <a:ext cx="3903134" cy="814934"/>
                <a:chOff x="880533" y="813495"/>
                <a:chExt cx="3903134" cy="814934"/>
              </a:xfrm>
            </p:grpSpPr>
            <p:sp>
              <p:nvSpPr>
                <p:cNvPr id="380" name="Rounded Rectangle 379"/>
                <p:cNvSpPr/>
                <p:nvPr/>
              </p:nvSpPr>
              <p:spPr>
                <a:xfrm>
                  <a:off x="880533" y="813495"/>
                  <a:ext cx="3903134" cy="814934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ounded Rectangle 380"/>
                <p:cNvSpPr/>
                <p:nvPr/>
              </p:nvSpPr>
              <p:spPr>
                <a:xfrm>
                  <a:off x="931329" y="876739"/>
                  <a:ext cx="3805486" cy="697392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9" name="TextBox 378"/>
              <p:cNvSpPr txBox="1"/>
              <p:nvPr/>
            </p:nvSpPr>
            <p:spPr>
              <a:xfrm>
                <a:off x="906398" y="839929"/>
                <a:ext cx="999072" cy="229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err="1" smtClean="0">
                    <a:latin typeface="Arial"/>
                    <a:cs typeface="Arial"/>
                  </a:rPr>
                  <a:t>Endosome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382" name="TextBox 381"/>
            <p:cNvSpPr txBox="1"/>
            <p:nvPr/>
          </p:nvSpPr>
          <p:spPr>
            <a:xfrm>
              <a:off x="2148282" y="1860665"/>
              <a:ext cx="5864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TLR7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4186484" y="1853249"/>
              <a:ext cx="569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459075" y="1836317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dsRNA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1384297" y="1832874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ssRNA</a:t>
              </a:r>
              <a:endParaRPr lang="en-US" sz="800" dirty="0">
                <a:latin typeface="Arial"/>
                <a:cs typeface="Arial"/>
              </a:endParaRPr>
            </a:p>
          </p:txBody>
        </p:sp>
        <p:grpSp>
          <p:nvGrpSpPr>
            <p:cNvPr id="386" name="Group 108"/>
            <p:cNvGrpSpPr/>
            <p:nvPr/>
          </p:nvGrpSpPr>
          <p:grpSpPr>
            <a:xfrm>
              <a:off x="1692998" y="1646451"/>
              <a:ext cx="364060" cy="736535"/>
              <a:chOff x="1692998" y="1159878"/>
              <a:chExt cx="364060" cy="736535"/>
            </a:xfrm>
          </p:grpSpPr>
          <p:grpSp>
            <p:nvGrpSpPr>
              <p:cNvPr id="387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389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391" name="Oval 390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Oval 391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Oval 392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Oval 393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9" name="Oval 398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0" name="Straight Connector 389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8" name="Rounded Rectangle 387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0" name="Group 109"/>
            <p:cNvGrpSpPr/>
            <p:nvPr/>
          </p:nvGrpSpPr>
          <p:grpSpPr>
            <a:xfrm>
              <a:off x="3752342" y="1646451"/>
              <a:ext cx="364060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01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03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05" name="Oval 404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Oval 405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04" name="Straight Connector 403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2" name="Rounded Rectangle 401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4" name="Group 115"/>
            <p:cNvGrpSpPr/>
            <p:nvPr/>
          </p:nvGrpSpPr>
          <p:grpSpPr>
            <a:xfrm>
              <a:off x="2092843" y="2257161"/>
              <a:ext cx="616484" cy="279884"/>
              <a:chOff x="1929351" y="1785856"/>
              <a:chExt cx="616484" cy="279884"/>
            </a:xfrm>
          </p:grpSpPr>
          <p:grpSp>
            <p:nvGrpSpPr>
              <p:cNvPr id="415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17" name="Rounded Rectangle 416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Oval 417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6" name="TextBox 415"/>
              <p:cNvSpPr txBox="1"/>
              <p:nvPr/>
            </p:nvSpPr>
            <p:spPr>
              <a:xfrm>
                <a:off x="1933954" y="178585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MyD88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9" name="Group 116"/>
            <p:cNvGrpSpPr/>
            <p:nvPr/>
          </p:nvGrpSpPr>
          <p:grpSpPr>
            <a:xfrm flipH="1">
              <a:off x="1866050" y="1643636"/>
              <a:ext cx="389809" cy="736535"/>
              <a:chOff x="1692998" y="1159878"/>
              <a:chExt cx="364060" cy="736535"/>
            </a:xfrm>
          </p:grpSpPr>
          <p:grpSp>
            <p:nvGrpSpPr>
              <p:cNvPr id="420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422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424" name="Oval 423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Oval 424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6" name="Oval 425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7" name="Oval 426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8" name="Oval 427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9" name="Oval 428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0" name="Oval 429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1" name="Oval 430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Oval 431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23" name="Straight Connector 422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1" name="Rounded Rectangle 420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3" name="Group 133"/>
            <p:cNvGrpSpPr/>
            <p:nvPr/>
          </p:nvGrpSpPr>
          <p:grpSpPr>
            <a:xfrm flipH="1">
              <a:off x="3930122" y="1646463"/>
              <a:ext cx="379398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34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36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38" name="Oval 437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Oval 438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Oval 439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Oval 440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37" name="Straight Connector 436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5" name="Rounded Rectangle 434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7" name="Freeform 446"/>
            <p:cNvSpPr/>
            <p:nvPr/>
          </p:nvSpPr>
          <p:spPr>
            <a:xfrm rot="457834">
              <a:off x="1805828" y="1740216"/>
              <a:ext cx="304794" cy="118526"/>
            </a:xfrm>
            <a:custGeom>
              <a:avLst/>
              <a:gdLst>
                <a:gd name="connsiteX0" fmla="*/ 0 w 474133"/>
                <a:gd name="connsiteY0" fmla="*/ 118526 h 118526"/>
                <a:gd name="connsiteX1" fmla="*/ 67733 w 474133"/>
                <a:gd name="connsiteY1" fmla="*/ 33865 h 118526"/>
                <a:gd name="connsiteX2" fmla="*/ 143933 w 474133"/>
                <a:gd name="connsiteY2" fmla="*/ 110060 h 118526"/>
                <a:gd name="connsiteX3" fmla="*/ 194733 w 474133"/>
                <a:gd name="connsiteY3" fmla="*/ 25399 h 118526"/>
                <a:gd name="connsiteX4" fmla="*/ 287867 w 474133"/>
                <a:gd name="connsiteY4" fmla="*/ 93128 h 118526"/>
                <a:gd name="connsiteX5" fmla="*/ 338667 w 474133"/>
                <a:gd name="connsiteY5" fmla="*/ 16932 h 118526"/>
                <a:gd name="connsiteX6" fmla="*/ 423333 w 474133"/>
                <a:gd name="connsiteY6" fmla="*/ 76195 h 118526"/>
                <a:gd name="connsiteX7" fmla="*/ 474133 w 474133"/>
                <a:gd name="connsiteY7" fmla="*/ 0 h 118526"/>
                <a:gd name="connsiteX8" fmla="*/ 474133 w 474133"/>
                <a:gd name="connsiteY8" fmla="*/ 0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33" h="118526">
                  <a:moveTo>
                    <a:pt x="0" y="118526"/>
                  </a:moveTo>
                  <a:cubicBezTo>
                    <a:pt x="21872" y="76901"/>
                    <a:pt x="43744" y="35276"/>
                    <a:pt x="67733" y="33865"/>
                  </a:cubicBezTo>
                  <a:cubicBezTo>
                    <a:pt x="91722" y="32454"/>
                    <a:pt x="122766" y="111471"/>
                    <a:pt x="143933" y="110060"/>
                  </a:cubicBezTo>
                  <a:cubicBezTo>
                    <a:pt x="165100" y="108649"/>
                    <a:pt x="170744" y="28221"/>
                    <a:pt x="194733" y="25399"/>
                  </a:cubicBezTo>
                  <a:cubicBezTo>
                    <a:pt x="218722" y="22577"/>
                    <a:pt x="263878" y="94539"/>
                    <a:pt x="287867" y="93128"/>
                  </a:cubicBezTo>
                  <a:cubicBezTo>
                    <a:pt x="311856" y="91717"/>
                    <a:pt x="316089" y="19754"/>
                    <a:pt x="338667" y="16932"/>
                  </a:cubicBezTo>
                  <a:cubicBezTo>
                    <a:pt x="361245" y="14110"/>
                    <a:pt x="400755" y="79017"/>
                    <a:pt x="423333" y="76195"/>
                  </a:cubicBezTo>
                  <a:cubicBezTo>
                    <a:pt x="445911" y="73373"/>
                    <a:pt x="474133" y="0"/>
                    <a:pt x="474133" y="0"/>
                  </a:cubicBezTo>
                  <a:lnTo>
                    <a:pt x="474133" y="0"/>
                  </a:lnTo>
                </a:path>
              </a:pathLst>
            </a:cu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8" name="Group 148"/>
            <p:cNvGrpSpPr/>
            <p:nvPr/>
          </p:nvGrpSpPr>
          <p:grpSpPr>
            <a:xfrm>
              <a:off x="3516382" y="2173015"/>
              <a:ext cx="485716" cy="355569"/>
              <a:chOff x="1604522" y="1710171"/>
              <a:chExt cx="485716" cy="355569"/>
            </a:xfrm>
          </p:grpSpPr>
          <p:grpSp>
            <p:nvGrpSpPr>
              <p:cNvPr id="449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51" name="Rounded Rectangle 450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52" name="Oval 451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450" name="TextBox 449"/>
              <p:cNvSpPr txBox="1"/>
              <p:nvPr/>
            </p:nvSpPr>
            <p:spPr>
              <a:xfrm>
                <a:off x="1604522" y="1710171"/>
                <a:ext cx="485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TRIF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53" name="Group 159"/>
            <p:cNvGrpSpPr/>
            <p:nvPr/>
          </p:nvGrpSpPr>
          <p:grpSpPr>
            <a:xfrm>
              <a:off x="2142879" y="2506983"/>
              <a:ext cx="270118" cy="92713"/>
              <a:chOff x="2210615" y="2028876"/>
              <a:chExt cx="270118" cy="92713"/>
            </a:xfrm>
          </p:grpSpPr>
          <p:sp>
            <p:nvSpPr>
              <p:cNvPr id="454" name="Oval 453"/>
              <p:cNvSpPr/>
              <p:nvPr/>
            </p:nvSpPr>
            <p:spPr>
              <a:xfrm>
                <a:off x="2210615" y="2050472"/>
                <a:ext cx="56206" cy="4571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2266821" y="2028876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6" name="TextBox 455"/>
            <p:cNvSpPr txBox="1"/>
            <p:nvPr/>
          </p:nvSpPr>
          <p:spPr>
            <a:xfrm>
              <a:off x="2387596" y="243348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IRAK4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2032475" y="2606598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1576090" y="254084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336794" y="2606598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2591932" y="2541206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61" name="Group 176"/>
            <p:cNvGrpSpPr/>
            <p:nvPr/>
          </p:nvGrpSpPr>
          <p:grpSpPr>
            <a:xfrm>
              <a:off x="1334789" y="2635509"/>
              <a:ext cx="808953" cy="340098"/>
              <a:chOff x="1309388" y="2394450"/>
              <a:chExt cx="808953" cy="340098"/>
            </a:xfrm>
          </p:grpSpPr>
          <p:grpSp>
            <p:nvGrpSpPr>
              <p:cNvPr id="462" name="Group 168"/>
              <p:cNvGrpSpPr/>
              <p:nvPr/>
            </p:nvGrpSpPr>
            <p:grpSpPr>
              <a:xfrm>
                <a:off x="1848223" y="2480576"/>
                <a:ext cx="270118" cy="92713"/>
                <a:chOff x="2210615" y="2028876"/>
                <a:chExt cx="270118" cy="92713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66" name="Oval 465"/>
                <p:cNvSpPr/>
                <p:nvPr/>
              </p:nvSpPr>
              <p:spPr>
                <a:xfrm>
                  <a:off x="2210615" y="2050472"/>
                  <a:ext cx="56206" cy="45719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ounded Rectangle 466"/>
                <p:cNvSpPr/>
                <p:nvPr/>
              </p:nvSpPr>
              <p:spPr>
                <a:xfrm>
                  <a:off x="2266821" y="2028876"/>
                  <a:ext cx="213912" cy="92713"/>
                </a:xfrm>
                <a:prstGeom prst="roundRect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3" name="Oval 462"/>
              <p:cNvSpPr/>
              <p:nvPr/>
            </p:nvSpPr>
            <p:spPr>
              <a:xfrm>
                <a:off x="1684648" y="2573289"/>
                <a:ext cx="303220" cy="11582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1420594" y="239445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1309388" y="251910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IKKα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468" name="Straight Arrow Connector 467"/>
            <p:cNvCxnSpPr/>
            <p:nvPr/>
          </p:nvCxnSpPr>
          <p:spPr>
            <a:xfrm rot="10800000" flipV="1">
              <a:off x="1278323" y="3043334"/>
              <a:ext cx="753370" cy="205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9" name="Oval 468"/>
            <p:cNvSpPr/>
            <p:nvPr/>
          </p:nvSpPr>
          <p:spPr>
            <a:xfrm>
              <a:off x="1873624" y="2917692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2134412" y="287635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IRF7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71" name="Group 193"/>
            <p:cNvGrpSpPr/>
            <p:nvPr/>
          </p:nvGrpSpPr>
          <p:grpSpPr>
            <a:xfrm>
              <a:off x="879111" y="3215719"/>
              <a:ext cx="889710" cy="271916"/>
              <a:chOff x="2008983" y="2613688"/>
              <a:chExt cx="889710" cy="271916"/>
            </a:xfrm>
          </p:grpSpPr>
          <p:sp>
            <p:nvSpPr>
              <p:cNvPr id="472" name="TextBox 471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73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74" name="Oval 473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5" name="Straight Connector 474"/>
                <p:cNvCxnSpPr>
                  <a:stCxn id="474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TextBox 475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IRF7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77" name="Straight Arrow Connector 476"/>
            <p:cNvCxnSpPr>
              <a:endCxn id="577" idx="0"/>
            </p:cNvCxnSpPr>
            <p:nvPr/>
          </p:nvCxnSpPr>
          <p:spPr>
            <a:xfrm flipH="1">
              <a:off x="685556" y="3487634"/>
              <a:ext cx="345168" cy="20931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>
              <a:off x="2640016" y="2760165"/>
              <a:ext cx="258677" cy="2154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/>
            <p:cNvSpPr/>
            <p:nvPr/>
          </p:nvSpPr>
          <p:spPr>
            <a:xfrm rot="21366054">
              <a:off x="3534404" y="2443659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3092614" y="23935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4162074" y="237170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2" name="Straight Arrow Connector 481"/>
            <p:cNvCxnSpPr/>
            <p:nvPr/>
          </p:nvCxnSpPr>
          <p:spPr>
            <a:xfrm>
              <a:off x="4091585" y="2543639"/>
              <a:ext cx="230373" cy="1995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Oval 482"/>
            <p:cNvSpPr/>
            <p:nvPr/>
          </p:nvSpPr>
          <p:spPr>
            <a:xfrm rot="5400000">
              <a:off x="4228262" y="2872263"/>
              <a:ext cx="303220" cy="11582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 rot="5400000">
              <a:off x="4344091" y="2868244"/>
              <a:ext cx="303220" cy="115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3911998" y="2421216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3992482" y="288481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>
                  <a:latin typeface="Arial"/>
                  <a:cs typeface="Arial"/>
                </a:rPr>
                <a:t>IKKi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4494347" y="28932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TBK1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8" name="Straight Arrow Connector 487"/>
            <p:cNvCxnSpPr/>
            <p:nvPr/>
          </p:nvCxnSpPr>
          <p:spPr>
            <a:xfrm rot="16200000" flipH="1">
              <a:off x="4232980" y="3328079"/>
              <a:ext cx="544587" cy="1058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9" name="Group 221"/>
            <p:cNvGrpSpPr/>
            <p:nvPr/>
          </p:nvGrpSpPr>
          <p:grpSpPr>
            <a:xfrm>
              <a:off x="4406606" y="3497229"/>
              <a:ext cx="889710" cy="271916"/>
              <a:chOff x="2008983" y="2613688"/>
              <a:chExt cx="889710" cy="271916"/>
            </a:xfrm>
          </p:grpSpPr>
          <p:sp>
            <p:nvSpPr>
              <p:cNvPr id="490" name="TextBox 489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91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92" name="Oval 491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>
                  <a:stCxn id="492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4" name="TextBox 493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95" name="Straight Arrow Connector 494"/>
            <p:cNvCxnSpPr/>
            <p:nvPr/>
          </p:nvCxnSpPr>
          <p:spPr>
            <a:xfrm rot="5400000">
              <a:off x="3601918" y="4447549"/>
              <a:ext cx="1632624" cy="2758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/>
            <p:cNvSpPr/>
            <p:nvPr/>
          </p:nvSpPr>
          <p:spPr>
            <a:xfrm>
              <a:off x="3843930" y="2535800"/>
              <a:ext cx="114132" cy="816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7" name="Straight Arrow Connector 496"/>
            <p:cNvCxnSpPr/>
            <p:nvPr/>
          </p:nvCxnSpPr>
          <p:spPr>
            <a:xfrm rot="10800000" flipV="1">
              <a:off x="3203813" y="2563125"/>
              <a:ext cx="483876" cy="4124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Oval 497"/>
            <p:cNvSpPr/>
            <p:nvPr/>
          </p:nvSpPr>
          <p:spPr>
            <a:xfrm>
              <a:off x="3730934" y="2616628"/>
              <a:ext cx="175190" cy="86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3856704" y="25097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RIP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805074" y="261749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TRADD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1" name="Straight Arrow Connector 500"/>
            <p:cNvCxnSpPr>
              <a:stCxn id="500" idx="1"/>
            </p:cNvCxnSpPr>
            <p:nvPr/>
          </p:nvCxnSpPr>
          <p:spPr>
            <a:xfrm rot="10800000" flipV="1">
              <a:off x="3356214" y="2725219"/>
              <a:ext cx="448860" cy="3083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Group 252"/>
            <p:cNvGrpSpPr/>
            <p:nvPr/>
          </p:nvGrpSpPr>
          <p:grpSpPr>
            <a:xfrm>
              <a:off x="2910307" y="3031887"/>
              <a:ext cx="425581" cy="92725"/>
              <a:chOff x="2817170" y="2545314"/>
              <a:chExt cx="425581" cy="92725"/>
            </a:xfrm>
          </p:grpSpPr>
          <p:sp>
            <p:nvSpPr>
              <p:cNvPr id="503" name="Rounded Rectangle 502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Rounded Rectangle 503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5" name="Rounded Rectangle 504"/>
            <p:cNvSpPr/>
            <p:nvPr/>
          </p:nvSpPr>
          <p:spPr>
            <a:xfrm>
              <a:off x="2957142" y="3133078"/>
              <a:ext cx="336411" cy="1317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2546206" y="29586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TAB2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275216" y="29666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2901814" y="308567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9" name="Straight Arrow Connector 508"/>
            <p:cNvCxnSpPr/>
            <p:nvPr/>
          </p:nvCxnSpPr>
          <p:spPr>
            <a:xfrm rot="10800000" flipV="1">
              <a:off x="2267992" y="3264454"/>
              <a:ext cx="853984" cy="673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0" name="Group 186"/>
            <p:cNvGrpSpPr/>
            <p:nvPr/>
          </p:nvGrpSpPr>
          <p:grpSpPr>
            <a:xfrm>
              <a:off x="1721224" y="3228881"/>
              <a:ext cx="672416" cy="296423"/>
              <a:chOff x="1596621" y="2432489"/>
              <a:chExt cx="672416" cy="296423"/>
            </a:xfrm>
          </p:grpSpPr>
          <p:sp>
            <p:nvSpPr>
              <p:cNvPr id="511" name="Oval 510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TextBox 511"/>
              <p:cNvSpPr txBox="1"/>
              <p:nvPr/>
            </p:nvSpPr>
            <p:spPr>
              <a:xfrm>
                <a:off x="1657156" y="2432489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MKK4/7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3" name="Straight Arrow Connector 512"/>
            <p:cNvCxnSpPr>
              <a:stCxn id="505" idx="2"/>
            </p:cNvCxnSpPr>
            <p:nvPr/>
          </p:nvCxnSpPr>
          <p:spPr>
            <a:xfrm rot="16200000" flipH="1">
              <a:off x="2980905" y="3409256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Group 270"/>
            <p:cNvGrpSpPr/>
            <p:nvPr/>
          </p:nvGrpSpPr>
          <p:grpSpPr>
            <a:xfrm>
              <a:off x="2902001" y="3520339"/>
              <a:ext cx="611881" cy="215444"/>
              <a:chOff x="2902001" y="3169222"/>
              <a:chExt cx="611881" cy="215444"/>
            </a:xfrm>
          </p:grpSpPr>
          <p:sp>
            <p:nvSpPr>
              <p:cNvPr id="515" name="Rounded Rectangle 514"/>
              <p:cNvSpPr/>
              <p:nvPr/>
            </p:nvSpPr>
            <p:spPr>
              <a:xfrm>
                <a:off x="2957143" y="3211948"/>
                <a:ext cx="336411" cy="13173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2902001" y="316922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NEMO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7" name="Straight Arrow Connector 516"/>
            <p:cNvCxnSpPr/>
            <p:nvPr/>
          </p:nvCxnSpPr>
          <p:spPr>
            <a:xfrm rot="16200000" flipH="1">
              <a:off x="2980904" y="3831698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8" name="Group 283"/>
            <p:cNvGrpSpPr/>
            <p:nvPr/>
          </p:nvGrpSpPr>
          <p:grpSpPr>
            <a:xfrm>
              <a:off x="2912558" y="3976142"/>
              <a:ext cx="425581" cy="92725"/>
              <a:chOff x="2817170" y="2545314"/>
              <a:chExt cx="425581" cy="92725"/>
            </a:xfrm>
          </p:grpSpPr>
          <p:sp>
            <p:nvSpPr>
              <p:cNvPr id="519" name="Rounded Rectangle 518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ounded Rectangle 519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1" name="TextBox 520"/>
            <p:cNvSpPr txBox="1"/>
            <p:nvPr/>
          </p:nvSpPr>
          <p:spPr>
            <a:xfrm>
              <a:off x="2538013" y="390510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IKKβ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3267023" y="391311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IKKα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23" name="Straight Arrow Connector 522"/>
            <p:cNvCxnSpPr/>
            <p:nvPr/>
          </p:nvCxnSpPr>
          <p:spPr>
            <a:xfrm>
              <a:off x="3124218" y="4068866"/>
              <a:ext cx="625410" cy="2116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290"/>
            <p:cNvGrpSpPr/>
            <p:nvPr/>
          </p:nvGrpSpPr>
          <p:grpSpPr>
            <a:xfrm>
              <a:off x="3926493" y="4128559"/>
              <a:ext cx="686821" cy="271916"/>
              <a:chOff x="2194938" y="2613688"/>
              <a:chExt cx="686821" cy="271916"/>
            </a:xfrm>
          </p:grpSpPr>
          <p:sp>
            <p:nvSpPr>
              <p:cNvPr id="525" name="TextBox 524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526" name="Group 186"/>
              <p:cNvGrpSpPr/>
              <p:nvPr/>
            </p:nvGrpSpPr>
            <p:grpSpPr>
              <a:xfrm>
                <a:off x="2198117" y="2670160"/>
                <a:ext cx="683642" cy="215444"/>
                <a:chOff x="2198117" y="2670160"/>
                <a:chExt cx="683642" cy="215444"/>
              </a:xfrm>
            </p:grpSpPr>
            <p:sp>
              <p:nvSpPr>
                <p:cNvPr id="527" name="Oval 526"/>
                <p:cNvSpPr/>
                <p:nvPr/>
              </p:nvSpPr>
              <p:spPr>
                <a:xfrm>
                  <a:off x="2198117" y="2769775"/>
                  <a:ext cx="114086" cy="11582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8" name="Straight Connector 527"/>
                <p:cNvCxnSpPr>
                  <a:stCxn id="527" idx="6"/>
                </p:cNvCxnSpPr>
                <p:nvPr/>
              </p:nvCxnSpPr>
              <p:spPr>
                <a:xfrm flipV="1">
                  <a:off x="2312203" y="2769776"/>
                  <a:ext cx="1588" cy="5791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9" name="TextBox 528"/>
                <p:cNvSpPr txBox="1"/>
                <p:nvPr/>
              </p:nvSpPr>
              <p:spPr>
                <a:xfrm>
                  <a:off x="2269878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30" name="Group 300"/>
            <p:cNvGrpSpPr/>
            <p:nvPr/>
          </p:nvGrpSpPr>
          <p:grpSpPr>
            <a:xfrm>
              <a:off x="3443687" y="4280505"/>
              <a:ext cx="611881" cy="215444"/>
              <a:chOff x="2849903" y="3793932"/>
              <a:chExt cx="611881" cy="215444"/>
            </a:xfrm>
          </p:grpSpPr>
          <p:sp>
            <p:nvSpPr>
              <p:cNvPr id="531" name="Hexagon 530"/>
              <p:cNvSpPr/>
              <p:nvPr/>
            </p:nvSpPr>
            <p:spPr>
              <a:xfrm>
                <a:off x="3216221" y="3829242"/>
                <a:ext cx="140626" cy="141376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TextBox 531"/>
              <p:cNvSpPr txBox="1"/>
              <p:nvPr/>
            </p:nvSpPr>
            <p:spPr>
              <a:xfrm>
                <a:off x="2849903" y="379393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NFκB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33" name="Straight Arrow Connector 532"/>
            <p:cNvCxnSpPr>
              <a:endCxn id="550" idx="5"/>
            </p:cNvCxnSpPr>
            <p:nvPr/>
          </p:nvCxnSpPr>
          <p:spPr>
            <a:xfrm rot="10800000" flipV="1">
              <a:off x="2158065" y="4495949"/>
              <a:ext cx="1591566" cy="13065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/>
            <p:cNvCxnSpPr/>
            <p:nvPr/>
          </p:nvCxnSpPr>
          <p:spPr>
            <a:xfrm rot="16200000" flipH="1">
              <a:off x="628685" y="4710889"/>
              <a:ext cx="1757522" cy="53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5" name="Group 534"/>
            <p:cNvGrpSpPr/>
            <p:nvPr/>
          </p:nvGrpSpPr>
          <p:grpSpPr>
            <a:xfrm>
              <a:off x="1316626" y="5601088"/>
              <a:ext cx="1421798" cy="755755"/>
              <a:chOff x="2281550" y="4281568"/>
              <a:chExt cx="1421798" cy="755755"/>
            </a:xfrm>
          </p:grpSpPr>
          <p:sp>
            <p:nvSpPr>
              <p:cNvPr id="536" name="Oval 535"/>
              <p:cNvSpPr/>
              <p:nvPr/>
            </p:nvSpPr>
            <p:spPr>
              <a:xfrm rot="16200000">
                <a:off x="2570692" y="456766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7" name="Group 346"/>
              <p:cNvGrpSpPr/>
              <p:nvPr/>
            </p:nvGrpSpPr>
            <p:grpSpPr>
              <a:xfrm>
                <a:off x="2281550" y="4281568"/>
                <a:ext cx="1421798" cy="755755"/>
                <a:chOff x="2281550" y="4468039"/>
                <a:chExt cx="1421798" cy="755755"/>
              </a:xfrm>
            </p:grpSpPr>
            <p:grpSp>
              <p:nvGrpSpPr>
                <p:cNvPr id="538" name="Group 301"/>
                <p:cNvGrpSpPr/>
                <p:nvPr/>
              </p:nvGrpSpPr>
              <p:grpSpPr>
                <a:xfrm>
                  <a:off x="3017519" y="4634164"/>
                  <a:ext cx="685829" cy="215444"/>
                  <a:chOff x="3216221" y="3793932"/>
                  <a:chExt cx="685829" cy="215444"/>
                </a:xfrm>
              </p:grpSpPr>
              <p:sp>
                <p:nvSpPr>
                  <p:cNvPr id="550" name="Hexagon 549"/>
                  <p:cNvSpPr/>
                  <p:nvPr/>
                </p:nvSpPr>
                <p:spPr>
                  <a:xfrm>
                    <a:off x="3216221" y="3829242"/>
                    <a:ext cx="140626" cy="141376"/>
                  </a:xfrm>
                  <a:prstGeom prst="hexagon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TextBox 550"/>
                  <p:cNvSpPr txBox="1"/>
                  <p:nvPr/>
                </p:nvSpPr>
                <p:spPr>
                  <a:xfrm>
                    <a:off x="3290169" y="3793932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NFκB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39" name="Group 186"/>
                <p:cNvGrpSpPr/>
                <p:nvPr/>
              </p:nvGrpSpPr>
              <p:grpSpPr>
                <a:xfrm>
                  <a:off x="2387909" y="4468039"/>
                  <a:ext cx="611881" cy="503860"/>
                  <a:chOff x="2083613" y="2543168"/>
                  <a:chExt cx="611881" cy="503860"/>
                </a:xfrm>
              </p:grpSpPr>
              <p:sp>
                <p:nvSpPr>
                  <p:cNvPr id="548" name="Oval 547"/>
                  <p:cNvSpPr/>
                  <p:nvPr/>
                </p:nvSpPr>
                <p:spPr>
                  <a:xfrm rot="16200000">
                    <a:off x="2139395" y="2837503"/>
                    <a:ext cx="303220" cy="11582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TextBox 548"/>
                  <p:cNvSpPr txBox="1"/>
                  <p:nvPr/>
                </p:nvSpPr>
                <p:spPr>
                  <a:xfrm>
                    <a:off x="2083613" y="2543168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AP-1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40" name="Group 345"/>
                <p:cNvGrpSpPr/>
                <p:nvPr/>
              </p:nvGrpSpPr>
              <p:grpSpPr>
                <a:xfrm>
                  <a:off x="2281550" y="4694426"/>
                  <a:ext cx="1184548" cy="529368"/>
                  <a:chOff x="2281550" y="4694426"/>
                  <a:chExt cx="1184548" cy="529368"/>
                </a:xfrm>
              </p:grpSpPr>
              <p:grpSp>
                <p:nvGrpSpPr>
                  <p:cNvPr id="541" name="Group 315"/>
                  <p:cNvGrpSpPr/>
                  <p:nvPr/>
                </p:nvGrpSpPr>
                <p:grpSpPr>
                  <a:xfrm>
                    <a:off x="2281550" y="4694426"/>
                    <a:ext cx="1126099" cy="360652"/>
                    <a:chOff x="2031994" y="2421314"/>
                    <a:chExt cx="330201" cy="127004"/>
                  </a:xfrm>
                </p:grpSpPr>
                <p:sp>
                  <p:nvSpPr>
                    <p:cNvPr id="546" name="Freeform 545"/>
                    <p:cNvSpPr/>
                    <p:nvPr/>
                  </p:nvSpPr>
                  <p:spPr>
                    <a:xfrm rot="402618">
                      <a:off x="2057401" y="2421314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Freeform 546"/>
                    <p:cNvSpPr/>
                    <p:nvPr/>
                  </p:nvSpPr>
                  <p:spPr>
                    <a:xfrm rot="402618">
                      <a:off x="2031994" y="2429792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2" name="Group 330"/>
                  <p:cNvGrpSpPr/>
                  <p:nvPr/>
                </p:nvGrpSpPr>
                <p:grpSpPr>
                  <a:xfrm>
                    <a:off x="3064361" y="4948246"/>
                    <a:ext cx="401737" cy="150752"/>
                    <a:chOff x="3064361" y="4948246"/>
                    <a:chExt cx="401737" cy="150752"/>
                  </a:xfrm>
                </p:grpSpPr>
                <p:cxnSp>
                  <p:nvCxnSpPr>
                    <p:cNvPr id="544" name="Straight Connector 543"/>
                    <p:cNvCxnSpPr/>
                    <p:nvPr/>
                  </p:nvCxnSpPr>
                  <p:spPr>
                    <a:xfrm rot="5400000">
                      <a:off x="3003328" y="5019016"/>
                      <a:ext cx="143128" cy="158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5" name="Straight Arrow Connector 544"/>
                    <p:cNvCxnSpPr/>
                    <p:nvPr/>
                  </p:nvCxnSpPr>
                  <p:spPr>
                    <a:xfrm>
                      <a:off x="3064361" y="5097410"/>
                      <a:ext cx="401737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 w="med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3" name="TextBox 542"/>
                  <p:cNvSpPr txBox="1"/>
                  <p:nvPr/>
                </p:nvSpPr>
                <p:spPr>
                  <a:xfrm>
                    <a:off x="2423097" y="5008350"/>
                    <a:ext cx="73504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Il6, Il12b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grpSp>
          <p:nvGrpSpPr>
            <p:cNvPr id="552" name="Group 348"/>
            <p:cNvGrpSpPr/>
            <p:nvPr/>
          </p:nvGrpSpPr>
          <p:grpSpPr>
            <a:xfrm>
              <a:off x="3843914" y="5305543"/>
              <a:ext cx="1193316" cy="595164"/>
              <a:chOff x="3843914" y="4577692"/>
              <a:chExt cx="1193316" cy="595164"/>
            </a:xfrm>
          </p:grpSpPr>
          <p:grpSp>
            <p:nvGrpSpPr>
              <p:cNvPr id="553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62" name="TextBox 561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63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64" name="Oval 563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5" name="Straight Connector 564"/>
                  <p:cNvCxnSpPr>
                    <a:stCxn id="564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6" name="TextBox 565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54" name="Group 347"/>
              <p:cNvGrpSpPr/>
              <p:nvPr/>
            </p:nvGrpSpPr>
            <p:grpSpPr>
              <a:xfrm>
                <a:off x="3843914" y="4755326"/>
                <a:ext cx="845120" cy="417530"/>
                <a:chOff x="3843914" y="4755326"/>
                <a:chExt cx="845120" cy="417530"/>
              </a:xfrm>
            </p:grpSpPr>
            <p:grpSp>
              <p:nvGrpSpPr>
                <p:cNvPr id="555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60" name="Freeform 559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Freeform 560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6" name="Group 331"/>
                <p:cNvGrpSpPr/>
                <p:nvPr/>
              </p:nvGrpSpPr>
              <p:grpSpPr>
                <a:xfrm>
                  <a:off x="4483798" y="4918453"/>
                  <a:ext cx="192389" cy="151320"/>
                  <a:chOff x="3064361" y="4948246"/>
                  <a:chExt cx="192389" cy="151320"/>
                </a:xfrm>
              </p:grpSpPr>
              <p:cxnSp>
                <p:nvCxnSpPr>
                  <p:cNvPr id="558" name="Straight Connector 557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Straight Arrow Connector 558"/>
                  <p:cNvCxnSpPr/>
                  <p:nvPr/>
                </p:nvCxnSpPr>
                <p:spPr>
                  <a:xfrm>
                    <a:off x="3064361" y="5097410"/>
                    <a:ext cx="192389" cy="215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7" name="TextBox 556"/>
                <p:cNvSpPr txBox="1"/>
                <p:nvPr/>
              </p:nvSpPr>
              <p:spPr>
                <a:xfrm>
                  <a:off x="3843914" y="4957412"/>
                  <a:ext cx="73504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Type I </a:t>
                  </a:r>
                  <a:r>
                    <a:rPr lang="en-US" sz="800" b="1" dirty="0" err="1" smtClean="0">
                      <a:latin typeface="Arial"/>
                      <a:cs typeface="Arial"/>
                    </a:rPr>
                    <a:t>IFNs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67" name="Group 344"/>
            <p:cNvGrpSpPr/>
            <p:nvPr/>
          </p:nvGrpSpPr>
          <p:grpSpPr>
            <a:xfrm>
              <a:off x="0" y="5580759"/>
              <a:ext cx="1314149" cy="623040"/>
              <a:chOff x="884936" y="4577692"/>
              <a:chExt cx="1314149" cy="623040"/>
            </a:xfrm>
          </p:grpSpPr>
          <p:grpSp>
            <p:nvGrpSpPr>
              <p:cNvPr id="568" name="Group 194"/>
              <p:cNvGrpSpPr/>
              <p:nvPr/>
            </p:nvGrpSpPr>
            <p:grpSpPr>
              <a:xfrm>
                <a:off x="1309375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77" name="TextBox 576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7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79" name="Oval 57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80" name="Straight Connector 579"/>
                  <p:cNvCxnSpPr>
                    <a:stCxn id="57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1" name="TextBox 58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IRF7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69" name="Group 342"/>
              <p:cNvGrpSpPr/>
              <p:nvPr/>
            </p:nvGrpSpPr>
            <p:grpSpPr>
              <a:xfrm>
                <a:off x="884936" y="4745537"/>
                <a:ext cx="1041621" cy="455195"/>
                <a:chOff x="884936" y="4754003"/>
                <a:chExt cx="1041621" cy="455195"/>
              </a:xfrm>
            </p:grpSpPr>
            <p:grpSp>
              <p:nvGrpSpPr>
                <p:cNvPr id="570" name="Group 335"/>
                <p:cNvGrpSpPr/>
                <p:nvPr/>
              </p:nvGrpSpPr>
              <p:grpSpPr>
                <a:xfrm>
                  <a:off x="1524820" y="4954795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575" name="Straight Connector 574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Straight Arrow Connector 575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1" name="TextBox 570"/>
                <p:cNvSpPr txBox="1"/>
                <p:nvPr/>
              </p:nvSpPr>
              <p:spPr>
                <a:xfrm>
                  <a:off x="884936" y="4993754"/>
                  <a:ext cx="73504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Type I </a:t>
                  </a:r>
                  <a:r>
                    <a:rPr lang="en-US" sz="800" b="1" dirty="0" err="1" smtClean="0">
                      <a:latin typeface="Arial"/>
                      <a:cs typeface="Arial"/>
                    </a:rPr>
                    <a:t>IFNs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72" name="Group 339"/>
                <p:cNvGrpSpPr/>
                <p:nvPr/>
              </p:nvGrpSpPr>
              <p:grpSpPr>
                <a:xfrm>
                  <a:off x="1110420" y="4754003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73" name="Freeform 572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Freeform 573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82" name="TextBox 581"/>
            <p:cNvSpPr txBox="1"/>
            <p:nvPr/>
          </p:nvSpPr>
          <p:spPr>
            <a:xfrm>
              <a:off x="108796" y="4185031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Cytoplasm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83" name="TextBox 582"/>
            <p:cNvSpPr txBox="1"/>
            <p:nvPr/>
          </p:nvSpPr>
          <p:spPr>
            <a:xfrm>
              <a:off x="4967118" y="5419898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Nucleus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584" name="Group 220"/>
            <p:cNvGrpSpPr/>
            <p:nvPr/>
          </p:nvGrpSpPr>
          <p:grpSpPr>
            <a:xfrm>
              <a:off x="3849015" y="1764349"/>
              <a:ext cx="330201" cy="127004"/>
              <a:chOff x="2031994" y="2421314"/>
              <a:chExt cx="330201" cy="127004"/>
            </a:xfrm>
          </p:grpSpPr>
          <p:sp>
            <p:nvSpPr>
              <p:cNvPr id="585" name="Freeform 584"/>
              <p:cNvSpPr/>
              <p:nvPr/>
            </p:nvSpPr>
            <p:spPr>
              <a:xfrm rot="402618">
                <a:off x="2057401" y="2421314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 585"/>
              <p:cNvSpPr/>
              <p:nvPr/>
            </p:nvSpPr>
            <p:spPr>
              <a:xfrm rot="402618">
                <a:off x="2031994" y="2429792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186"/>
            <p:cNvGrpSpPr/>
            <p:nvPr/>
          </p:nvGrpSpPr>
          <p:grpSpPr>
            <a:xfrm>
              <a:off x="2096300" y="3396284"/>
              <a:ext cx="658790" cy="289667"/>
              <a:chOff x="1596621" y="2439245"/>
              <a:chExt cx="658790" cy="289667"/>
            </a:xfrm>
          </p:grpSpPr>
          <p:sp>
            <p:nvSpPr>
              <p:cNvPr id="588" name="Oval 587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TextBox 588"/>
              <p:cNvSpPr txBox="1"/>
              <p:nvPr/>
            </p:nvSpPr>
            <p:spPr>
              <a:xfrm>
                <a:off x="1643530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MKK3/6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0" name="Straight Arrow Connector 589"/>
            <p:cNvCxnSpPr/>
            <p:nvPr/>
          </p:nvCxnSpPr>
          <p:spPr>
            <a:xfrm rot="5400000">
              <a:off x="1606137" y="3469181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1" name="Group 186"/>
            <p:cNvGrpSpPr/>
            <p:nvPr/>
          </p:nvGrpSpPr>
          <p:grpSpPr>
            <a:xfrm>
              <a:off x="1222091" y="3585965"/>
              <a:ext cx="733013" cy="289667"/>
              <a:chOff x="1596621" y="2439245"/>
              <a:chExt cx="733013" cy="289667"/>
            </a:xfrm>
          </p:grpSpPr>
          <p:sp>
            <p:nvSpPr>
              <p:cNvPr id="592" name="Oval 591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JNK1/2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4" name="Straight Arrow Connector 593"/>
            <p:cNvCxnSpPr/>
            <p:nvPr/>
          </p:nvCxnSpPr>
          <p:spPr>
            <a:xfrm rot="10800000" flipV="1">
              <a:off x="2622624" y="3282296"/>
              <a:ext cx="453601" cy="189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Arrow Connector 594"/>
            <p:cNvCxnSpPr/>
            <p:nvPr/>
          </p:nvCxnSpPr>
          <p:spPr>
            <a:xfrm rot="5400000">
              <a:off x="2005954" y="3654569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6" name="Group 186"/>
            <p:cNvGrpSpPr/>
            <p:nvPr/>
          </p:nvGrpSpPr>
          <p:grpSpPr>
            <a:xfrm>
              <a:off x="1704381" y="3745726"/>
              <a:ext cx="762601" cy="282306"/>
              <a:chOff x="1596621" y="2446606"/>
              <a:chExt cx="762601" cy="282306"/>
            </a:xfrm>
          </p:grpSpPr>
          <p:sp>
            <p:nvSpPr>
              <p:cNvPr id="597" name="Oval 596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1747341" y="244660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p38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99" name="Group 186"/>
            <p:cNvGrpSpPr/>
            <p:nvPr/>
          </p:nvGrpSpPr>
          <p:grpSpPr>
            <a:xfrm>
              <a:off x="2366477" y="3582212"/>
              <a:ext cx="653574" cy="290297"/>
              <a:chOff x="1034175" y="1660614"/>
              <a:chExt cx="653574" cy="290297"/>
            </a:xfrm>
          </p:grpSpPr>
          <p:sp>
            <p:nvSpPr>
              <p:cNvPr id="600" name="Oval 599"/>
              <p:cNvSpPr/>
              <p:nvPr/>
            </p:nvSpPr>
            <p:spPr>
              <a:xfrm>
                <a:off x="1034175" y="1835082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TextBox 600"/>
              <p:cNvSpPr txBox="1"/>
              <p:nvPr/>
            </p:nvSpPr>
            <p:spPr>
              <a:xfrm>
                <a:off x="1075868" y="166061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2" name="Straight Arrow Connector 601"/>
            <p:cNvCxnSpPr/>
            <p:nvPr/>
          </p:nvCxnSpPr>
          <p:spPr>
            <a:xfrm flipH="1">
              <a:off x="2771316" y="3271374"/>
              <a:ext cx="320278" cy="2995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3" name="Group 186"/>
            <p:cNvGrpSpPr/>
            <p:nvPr/>
          </p:nvGrpSpPr>
          <p:grpSpPr>
            <a:xfrm>
              <a:off x="2102617" y="3973697"/>
              <a:ext cx="611881" cy="283278"/>
              <a:chOff x="1578279" y="2429140"/>
              <a:chExt cx="611881" cy="283278"/>
            </a:xfrm>
          </p:grpSpPr>
          <p:sp>
            <p:nvSpPr>
              <p:cNvPr id="604" name="Oval 603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TextBox 604"/>
              <p:cNvSpPr txBox="1"/>
              <p:nvPr/>
            </p:nvSpPr>
            <p:spPr>
              <a:xfrm>
                <a:off x="1578279" y="242914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ERK1/2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6" name="Straight Arrow Connector 605"/>
            <p:cNvCxnSpPr>
              <a:endCxn id="669" idx="1"/>
            </p:cNvCxnSpPr>
            <p:nvPr/>
          </p:nvCxnSpPr>
          <p:spPr>
            <a:xfrm>
              <a:off x="1897216" y="4060551"/>
              <a:ext cx="905098" cy="13521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>
              <a:stCxn id="604" idx="4"/>
              <a:endCxn id="670" idx="1"/>
            </p:cNvCxnSpPr>
            <p:nvPr/>
          </p:nvCxnSpPr>
          <p:spPr>
            <a:xfrm>
              <a:off x="2272569" y="4256975"/>
              <a:ext cx="606471" cy="10891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Arc 607"/>
            <p:cNvSpPr/>
            <p:nvPr/>
          </p:nvSpPr>
          <p:spPr>
            <a:xfrm>
              <a:off x="0" y="832015"/>
              <a:ext cx="6245225" cy="1600099"/>
            </a:xfrm>
            <a:prstGeom prst="arc">
              <a:avLst>
                <a:gd name="adj1" fmla="val 10876538"/>
                <a:gd name="adj2" fmla="val 21577818"/>
              </a:avLst>
            </a:prstGeom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9" name="Group 608"/>
            <p:cNvGrpSpPr/>
            <p:nvPr/>
          </p:nvGrpSpPr>
          <p:grpSpPr>
            <a:xfrm>
              <a:off x="4933720" y="6147724"/>
              <a:ext cx="1227896" cy="891254"/>
              <a:chOff x="4207973" y="6428121"/>
              <a:chExt cx="1227896" cy="891254"/>
            </a:xfrm>
          </p:grpSpPr>
          <p:grpSp>
            <p:nvGrpSpPr>
              <p:cNvPr id="610" name="Group 347"/>
              <p:cNvGrpSpPr/>
              <p:nvPr/>
            </p:nvGrpSpPr>
            <p:grpSpPr>
              <a:xfrm>
                <a:off x="4207973" y="6770269"/>
                <a:ext cx="1227896" cy="549106"/>
                <a:chOff x="3657639" y="4755326"/>
                <a:chExt cx="1227896" cy="549106"/>
              </a:xfrm>
            </p:grpSpPr>
            <p:grpSp>
              <p:nvGrpSpPr>
                <p:cNvPr id="619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24" name="Freeform 623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5" name="Freeform 624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0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22" name="Straight Connector 621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3" name="Straight Arrow Connector 622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1" name="TextBox 620"/>
                <p:cNvSpPr txBox="1"/>
                <p:nvPr/>
              </p:nvSpPr>
              <p:spPr>
                <a:xfrm>
                  <a:off x="3657639" y="4965878"/>
                  <a:ext cx="922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STAT1-STAT2 target gene Y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11" name="Group 401"/>
              <p:cNvGrpSpPr/>
              <p:nvPr/>
            </p:nvGrpSpPr>
            <p:grpSpPr>
              <a:xfrm>
                <a:off x="4657351" y="6614734"/>
                <a:ext cx="303220" cy="352899"/>
                <a:chOff x="4657351" y="6284560"/>
                <a:chExt cx="303220" cy="352899"/>
              </a:xfrm>
            </p:grpSpPr>
            <p:grpSp>
              <p:nvGrpSpPr>
                <p:cNvPr id="615" name="Group 397"/>
                <p:cNvGrpSpPr/>
                <p:nvPr/>
              </p:nvGrpSpPr>
              <p:grpSpPr>
                <a:xfrm>
                  <a:off x="4699000" y="6414337"/>
                  <a:ext cx="203197" cy="223122"/>
                  <a:chOff x="2861729" y="2545314"/>
                  <a:chExt cx="203197" cy="223122"/>
                </a:xfrm>
              </p:grpSpPr>
              <p:sp>
                <p:nvSpPr>
                  <p:cNvPr id="617" name="Rounded Rectangle 616"/>
                  <p:cNvSpPr/>
                  <p:nvPr/>
                </p:nvSpPr>
                <p:spPr>
                  <a:xfrm>
                    <a:off x="2861729" y="2545314"/>
                    <a:ext cx="93134" cy="223122"/>
                  </a:xfrm>
                  <a:prstGeom prst="roundRect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ounded Rectangle 617"/>
                  <p:cNvSpPr/>
                  <p:nvPr/>
                </p:nvSpPr>
                <p:spPr>
                  <a:xfrm>
                    <a:off x="2961103" y="2545326"/>
                    <a:ext cx="103823" cy="223110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6" name="Oval 615"/>
                <p:cNvSpPr/>
                <p:nvPr/>
              </p:nvSpPr>
              <p:spPr>
                <a:xfrm>
                  <a:off x="4657351" y="6284560"/>
                  <a:ext cx="303220" cy="115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2" name="TextBox 611"/>
              <p:cNvSpPr txBox="1"/>
              <p:nvPr/>
            </p:nvSpPr>
            <p:spPr>
              <a:xfrm>
                <a:off x="4551435" y="6428121"/>
                <a:ext cx="5218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IRF9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3" name="TextBox 612"/>
              <p:cNvSpPr txBox="1"/>
              <p:nvPr/>
            </p:nvSpPr>
            <p:spPr>
              <a:xfrm>
                <a:off x="4279626" y="666649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4" name="TextBox 613"/>
              <p:cNvSpPr txBox="1"/>
              <p:nvPr/>
            </p:nvSpPr>
            <p:spPr>
              <a:xfrm>
                <a:off x="4820192" y="6658038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6" name="Group 625"/>
            <p:cNvGrpSpPr/>
            <p:nvPr/>
          </p:nvGrpSpPr>
          <p:grpSpPr>
            <a:xfrm>
              <a:off x="4635224" y="569852"/>
              <a:ext cx="1610001" cy="962958"/>
              <a:chOff x="4635224" y="1262598"/>
              <a:chExt cx="1610001" cy="962958"/>
            </a:xfrm>
          </p:grpSpPr>
          <p:grpSp>
            <p:nvGrpSpPr>
              <p:cNvPr id="627" name="Group 277"/>
              <p:cNvGrpSpPr/>
              <p:nvPr/>
            </p:nvGrpSpPr>
            <p:grpSpPr>
              <a:xfrm>
                <a:off x="5249334" y="1532364"/>
                <a:ext cx="194733" cy="465640"/>
                <a:chOff x="5249334" y="1278384"/>
                <a:chExt cx="194733" cy="465640"/>
              </a:xfrm>
            </p:grpSpPr>
            <p:sp>
              <p:nvSpPr>
                <p:cNvPr id="639" name="Pie 638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8" name="Group 278"/>
              <p:cNvGrpSpPr/>
              <p:nvPr/>
            </p:nvGrpSpPr>
            <p:grpSpPr>
              <a:xfrm flipH="1">
                <a:off x="5452534" y="1532374"/>
                <a:ext cx="186266" cy="465640"/>
                <a:chOff x="5249334" y="1278384"/>
                <a:chExt cx="194733" cy="465640"/>
              </a:xfrm>
            </p:grpSpPr>
            <p:sp>
              <p:nvSpPr>
                <p:cNvPr id="637" name="Pie 636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9" name="Oval 628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TextBox 629"/>
              <p:cNvSpPr txBox="1"/>
              <p:nvPr/>
            </p:nvSpPr>
            <p:spPr>
              <a:xfrm>
                <a:off x="4764303" y="1486371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1" name="TextBox 630"/>
              <p:cNvSpPr txBox="1"/>
              <p:nvPr/>
            </p:nvSpPr>
            <p:spPr>
              <a:xfrm>
                <a:off x="5508357" y="167033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2" name="TextBox 631"/>
              <p:cNvSpPr txBox="1"/>
              <p:nvPr/>
            </p:nvSpPr>
            <p:spPr>
              <a:xfrm>
                <a:off x="5098704" y="1262598"/>
                <a:ext cx="757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Type I IFN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5024673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5575006" y="1947618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TextBox 634"/>
              <p:cNvSpPr txBox="1"/>
              <p:nvPr/>
            </p:nvSpPr>
            <p:spPr>
              <a:xfrm>
                <a:off x="4635224" y="184924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6" name="TextBox 635"/>
              <p:cNvSpPr txBox="1"/>
              <p:nvPr/>
            </p:nvSpPr>
            <p:spPr>
              <a:xfrm>
                <a:off x="5675333" y="20101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1" name="Straight Arrow Connector 640"/>
            <p:cNvCxnSpPr/>
            <p:nvPr/>
          </p:nvCxnSpPr>
          <p:spPr>
            <a:xfrm rot="16200000" flipH="1">
              <a:off x="5274136" y="1624176"/>
              <a:ext cx="366332" cy="739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2" name="Group 641"/>
            <p:cNvGrpSpPr/>
            <p:nvPr/>
          </p:nvGrpSpPr>
          <p:grpSpPr>
            <a:xfrm>
              <a:off x="4969648" y="1900157"/>
              <a:ext cx="1120866" cy="249527"/>
              <a:chOff x="4969649" y="2510433"/>
              <a:chExt cx="1120866" cy="249527"/>
            </a:xfrm>
          </p:grpSpPr>
          <p:grpSp>
            <p:nvGrpSpPr>
              <p:cNvPr id="643" name="Group 368"/>
              <p:cNvGrpSpPr/>
              <p:nvPr/>
            </p:nvGrpSpPr>
            <p:grpSpPr>
              <a:xfrm>
                <a:off x="5401733" y="2536838"/>
                <a:ext cx="203197" cy="223122"/>
                <a:chOff x="2861729" y="2545314"/>
                <a:chExt cx="203197" cy="223122"/>
              </a:xfrm>
            </p:grpSpPr>
            <p:sp>
              <p:nvSpPr>
                <p:cNvPr id="646" name="Rounded Rectangle 645"/>
                <p:cNvSpPr/>
                <p:nvPr/>
              </p:nvSpPr>
              <p:spPr>
                <a:xfrm>
                  <a:off x="2861729" y="2545314"/>
                  <a:ext cx="93134" cy="22312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Rounded Rectangle 646"/>
                <p:cNvSpPr/>
                <p:nvPr/>
              </p:nvSpPr>
              <p:spPr>
                <a:xfrm>
                  <a:off x="2961103" y="2545326"/>
                  <a:ext cx="103823" cy="2231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4" name="TextBox 643"/>
              <p:cNvSpPr txBox="1"/>
              <p:nvPr/>
            </p:nvSpPr>
            <p:spPr>
              <a:xfrm>
                <a:off x="4969649" y="25119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5520623" y="2510433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8" name="Straight Arrow Connector 647"/>
            <p:cNvCxnSpPr>
              <a:endCxn id="612" idx="0"/>
            </p:cNvCxnSpPr>
            <p:nvPr/>
          </p:nvCxnSpPr>
          <p:spPr>
            <a:xfrm>
              <a:off x="5498326" y="2196592"/>
              <a:ext cx="0" cy="3951132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rot="16200000" flipV="1">
              <a:off x="4960744" y="5488362"/>
              <a:ext cx="1575173" cy="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0" name="Group 649"/>
            <p:cNvGrpSpPr/>
            <p:nvPr/>
          </p:nvGrpSpPr>
          <p:grpSpPr>
            <a:xfrm>
              <a:off x="5626449" y="4494779"/>
              <a:ext cx="618776" cy="215444"/>
              <a:chOff x="4025607" y="4878870"/>
              <a:chExt cx="618776" cy="215444"/>
            </a:xfrm>
          </p:grpSpPr>
          <p:sp>
            <p:nvSpPr>
              <p:cNvPr id="651" name="Oval 650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2" name="TextBox 651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Y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53" name="Straight Arrow Connector 652"/>
            <p:cNvCxnSpPr>
              <a:stCxn id="652" idx="1"/>
            </p:cNvCxnSpPr>
            <p:nvPr/>
          </p:nvCxnSpPr>
          <p:spPr>
            <a:xfrm rot="10800000" flipV="1">
              <a:off x="2432938" y="4602500"/>
              <a:ext cx="3200407" cy="150026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4" name="Group 346"/>
            <p:cNvGrpSpPr/>
            <p:nvPr/>
          </p:nvGrpSpPr>
          <p:grpSpPr>
            <a:xfrm>
              <a:off x="2862064" y="6586906"/>
              <a:ext cx="1421798" cy="583517"/>
              <a:chOff x="2281550" y="4634164"/>
              <a:chExt cx="1421798" cy="583517"/>
            </a:xfrm>
          </p:grpSpPr>
          <p:grpSp>
            <p:nvGrpSpPr>
              <p:cNvPr id="655" name="Group 301"/>
              <p:cNvGrpSpPr/>
              <p:nvPr/>
            </p:nvGrpSpPr>
            <p:grpSpPr>
              <a:xfrm>
                <a:off x="3017519" y="4634164"/>
                <a:ext cx="685829" cy="215444"/>
                <a:chOff x="3216221" y="3793932"/>
                <a:chExt cx="685829" cy="215444"/>
              </a:xfrm>
            </p:grpSpPr>
            <p:sp>
              <p:nvSpPr>
                <p:cNvPr id="664" name="Hexagon 663"/>
                <p:cNvSpPr/>
                <p:nvPr/>
              </p:nvSpPr>
              <p:spPr>
                <a:xfrm>
                  <a:off x="3216221" y="3829242"/>
                  <a:ext cx="140626" cy="141376"/>
                </a:xfrm>
                <a:prstGeom prst="hexag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TextBox 664"/>
                <p:cNvSpPr txBox="1"/>
                <p:nvPr/>
              </p:nvSpPr>
              <p:spPr>
                <a:xfrm>
                  <a:off x="3290169" y="3793932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NFκB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56" name="Group 345"/>
              <p:cNvGrpSpPr/>
              <p:nvPr/>
            </p:nvGrpSpPr>
            <p:grpSpPr>
              <a:xfrm>
                <a:off x="2281550" y="4694426"/>
                <a:ext cx="1184548" cy="523255"/>
                <a:chOff x="2281550" y="4694426"/>
                <a:chExt cx="1184548" cy="523255"/>
              </a:xfrm>
            </p:grpSpPr>
            <p:grpSp>
              <p:nvGrpSpPr>
                <p:cNvPr id="657" name="Group 315"/>
                <p:cNvGrpSpPr/>
                <p:nvPr/>
              </p:nvGrpSpPr>
              <p:grpSpPr>
                <a:xfrm>
                  <a:off x="2281550" y="4694426"/>
                  <a:ext cx="1126099" cy="360652"/>
                  <a:chOff x="2031994" y="2421314"/>
                  <a:chExt cx="330201" cy="127004"/>
                </a:xfrm>
              </p:grpSpPr>
              <p:sp>
                <p:nvSpPr>
                  <p:cNvPr id="662" name="Freeform 661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Freeform 662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8" name="Group 330"/>
                <p:cNvGrpSpPr/>
                <p:nvPr/>
              </p:nvGrpSpPr>
              <p:grpSpPr>
                <a:xfrm>
                  <a:off x="3064361" y="4948246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60" name="Straight Connector 659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1" name="Straight Arrow Connector 660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59" name="TextBox 658"/>
                <p:cNvSpPr txBox="1"/>
                <p:nvPr/>
              </p:nvSpPr>
              <p:spPr>
                <a:xfrm>
                  <a:off x="2715834" y="5002237"/>
                  <a:ext cx="49864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Il10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66" name="Straight Arrow Connector 665"/>
            <p:cNvCxnSpPr/>
            <p:nvPr/>
          </p:nvCxnSpPr>
          <p:spPr>
            <a:xfrm rot="5400000">
              <a:off x="2742244" y="5455371"/>
              <a:ext cx="2086485" cy="1814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Arrow Connector 666"/>
            <p:cNvCxnSpPr/>
            <p:nvPr/>
          </p:nvCxnSpPr>
          <p:spPr>
            <a:xfrm rot="5400000">
              <a:off x="3715417" y="5001765"/>
              <a:ext cx="2177206" cy="162470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8" name="Group 186"/>
            <p:cNvGrpSpPr/>
            <p:nvPr/>
          </p:nvGrpSpPr>
          <p:grpSpPr>
            <a:xfrm>
              <a:off x="2757908" y="5238418"/>
              <a:ext cx="733013" cy="273173"/>
              <a:chOff x="1596621" y="2439245"/>
              <a:chExt cx="733013" cy="273173"/>
            </a:xfrm>
          </p:grpSpPr>
          <p:sp>
            <p:nvSpPr>
              <p:cNvPr id="669" name="Oval 668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TextBox 669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MSK1/2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1" name="Straight Arrow Connector 670"/>
            <p:cNvCxnSpPr>
              <a:stCxn id="669" idx="4"/>
            </p:cNvCxnSpPr>
            <p:nvPr/>
          </p:nvCxnSpPr>
          <p:spPr>
            <a:xfrm>
              <a:off x="2909518" y="5511591"/>
              <a:ext cx="532020" cy="11414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Arrow Connector 671"/>
            <p:cNvCxnSpPr/>
            <p:nvPr/>
          </p:nvCxnSpPr>
          <p:spPr>
            <a:xfrm rot="16200000" flipH="1">
              <a:off x="3624699" y="4787366"/>
              <a:ext cx="2144215" cy="222679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3" name="Group 672"/>
            <p:cNvGrpSpPr/>
            <p:nvPr/>
          </p:nvGrpSpPr>
          <p:grpSpPr>
            <a:xfrm>
              <a:off x="4812210" y="4282430"/>
              <a:ext cx="618776" cy="215444"/>
              <a:chOff x="4025607" y="4878870"/>
              <a:chExt cx="618776" cy="215444"/>
            </a:xfrm>
          </p:grpSpPr>
          <p:sp>
            <p:nvSpPr>
              <p:cNvPr id="674" name="Oval 673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X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6" name="Straight Arrow Connector 675"/>
            <p:cNvCxnSpPr/>
            <p:nvPr/>
          </p:nvCxnSpPr>
          <p:spPr>
            <a:xfrm flipH="1">
              <a:off x="2546206" y="4501814"/>
              <a:ext cx="2257815" cy="142372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7" name="Group 676"/>
            <p:cNvGrpSpPr/>
            <p:nvPr/>
          </p:nvGrpSpPr>
          <p:grpSpPr>
            <a:xfrm>
              <a:off x="4034855" y="5903305"/>
              <a:ext cx="1193316" cy="718274"/>
              <a:chOff x="3843914" y="4577692"/>
              <a:chExt cx="1193316" cy="718274"/>
            </a:xfrm>
          </p:grpSpPr>
          <p:grpSp>
            <p:nvGrpSpPr>
              <p:cNvPr id="678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687" name="TextBox 686"/>
                <p:cNvSpPr txBox="1"/>
                <p:nvPr/>
              </p:nvSpPr>
              <p:spPr>
                <a:xfrm>
                  <a:off x="2194938" y="2613688"/>
                  <a:ext cx="15032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68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689" name="Oval 68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0" name="Straight Connector 689"/>
                  <p:cNvCxnSpPr>
                    <a:stCxn id="68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1" name="TextBox 69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679" name="Group 347"/>
              <p:cNvGrpSpPr/>
              <p:nvPr/>
            </p:nvGrpSpPr>
            <p:grpSpPr>
              <a:xfrm>
                <a:off x="3843914" y="4755326"/>
                <a:ext cx="1041621" cy="540640"/>
                <a:chOff x="3843914" y="4755326"/>
                <a:chExt cx="1041621" cy="540640"/>
              </a:xfrm>
            </p:grpSpPr>
            <p:grpSp>
              <p:nvGrpSpPr>
                <p:cNvPr id="680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85" name="Freeform 684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6" name="Freeform 685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1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83" name="Straight Connector 682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Straight Arrow Connector 683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2" name="TextBox 681"/>
                <p:cNvSpPr txBox="1"/>
                <p:nvPr/>
              </p:nvSpPr>
              <p:spPr>
                <a:xfrm>
                  <a:off x="3843914" y="4957412"/>
                  <a:ext cx="7350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 target gene X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92" name="Straight Arrow Connector 691"/>
            <p:cNvCxnSpPr/>
            <p:nvPr/>
          </p:nvCxnSpPr>
          <p:spPr>
            <a:xfrm flipH="1" flipV="1">
              <a:off x="4951060" y="4525210"/>
              <a:ext cx="5536" cy="153631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Arrow Connector 692"/>
            <p:cNvCxnSpPr>
              <a:endCxn id="549" idx="0"/>
            </p:cNvCxnSpPr>
            <p:nvPr/>
          </p:nvCxnSpPr>
          <p:spPr>
            <a:xfrm flipH="1">
              <a:off x="1728926" y="4028030"/>
              <a:ext cx="85831" cy="15730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4" name="Group 693"/>
            <p:cNvGrpSpPr/>
            <p:nvPr/>
          </p:nvGrpSpPr>
          <p:grpSpPr>
            <a:xfrm>
              <a:off x="-32988" y="711019"/>
              <a:ext cx="1193618" cy="994757"/>
              <a:chOff x="4911408" y="1259612"/>
              <a:chExt cx="1193618" cy="994757"/>
            </a:xfrm>
          </p:grpSpPr>
          <p:sp>
            <p:nvSpPr>
              <p:cNvPr id="695" name="Rectangle 694"/>
              <p:cNvSpPr/>
              <p:nvPr/>
            </p:nvSpPr>
            <p:spPr>
              <a:xfrm>
                <a:off x="5355136" y="1571218"/>
                <a:ext cx="45719" cy="426786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479701" y="1546477"/>
                <a:ext cx="45719" cy="45153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TextBox 697"/>
              <p:cNvSpPr txBox="1"/>
              <p:nvPr/>
            </p:nvSpPr>
            <p:spPr>
              <a:xfrm>
                <a:off x="4911408" y="150883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99" name="TextBox 698"/>
              <p:cNvSpPr txBox="1"/>
              <p:nvPr/>
            </p:nvSpPr>
            <p:spPr>
              <a:xfrm>
                <a:off x="5466567" y="14750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0" name="TextBox 699"/>
              <p:cNvSpPr txBox="1"/>
              <p:nvPr/>
            </p:nvSpPr>
            <p:spPr>
              <a:xfrm>
                <a:off x="5263642" y="12596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>
              <a:xfrm>
                <a:off x="5049414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/>
              <p:cNvSpPr/>
              <p:nvPr/>
            </p:nvSpPr>
            <p:spPr>
              <a:xfrm>
                <a:off x="5533771" y="193112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TextBox 702"/>
              <p:cNvSpPr txBox="1"/>
              <p:nvPr/>
            </p:nvSpPr>
            <p:spPr>
              <a:xfrm>
                <a:off x="4944396" y="203892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4" name="TextBox 703"/>
              <p:cNvSpPr txBox="1"/>
              <p:nvPr/>
            </p:nvSpPr>
            <p:spPr>
              <a:xfrm>
                <a:off x="5535134" y="200186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705" name="Straight Arrow Connector 704"/>
            <p:cNvCxnSpPr/>
            <p:nvPr/>
          </p:nvCxnSpPr>
          <p:spPr>
            <a:xfrm>
              <a:off x="486588" y="1492702"/>
              <a:ext cx="0" cy="3328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193"/>
            <p:cNvGrpSpPr/>
            <p:nvPr/>
          </p:nvGrpSpPr>
          <p:grpSpPr>
            <a:xfrm>
              <a:off x="313782" y="1795567"/>
              <a:ext cx="611881" cy="486337"/>
              <a:chOff x="1981664" y="2613688"/>
              <a:chExt cx="611881" cy="486337"/>
            </a:xfrm>
          </p:grpSpPr>
          <p:sp>
            <p:nvSpPr>
              <p:cNvPr id="707" name="TextBox 706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708" name="Group 186"/>
              <p:cNvGrpSpPr/>
              <p:nvPr/>
            </p:nvGrpSpPr>
            <p:grpSpPr>
              <a:xfrm>
                <a:off x="1981664" y="2769775"/>
                <a:ext cx="611881" cy="330250"/>
                <a:chOff x="1981664" y="2769775"/>
                <a:chExt cx="611881" cy="330250"/>
              </a:xfrm>
            </p:grpSpPr>
            <p:sp>
              <p:nvSpPr>
                <p:cNvPr id="709" name="Oval 708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0" name="Straight Connector 709"/>
                <p:cNvCxnSpPr>
                  <a:stCxn id="709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1" name="TextBox 710"/>
                <p:cNvSpPr txBox="1"/>
                <p:nvPr/>
              </p:nvSpPr>
              <p:spPr>
                <a:xfrm>
                  <a:off x="1981664" y="2884581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712" name="Straight Arrow Connector 711"/>
            <p:cNvCxnSpPr/>
            <p:nvPr/>
          </p:nvCxnSpPr>
          <p:spPr>
            <a:xfrm>
              <a:off x="568229" y="2339564"/>
              <a:ext cx="759576" cy="35900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Arrow Connector 712"/>
            <p:cNvCxnSpPr/>
            <p:nvPr/>
          </p:nvCxnSpPr>
          <p:spPr>
            <a:xfrm flipV="1">
              <a:off x="1245334" y="5912096"/>
              <a:ext cx="162652" cy="504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Arrow Connector 713"/>
            <p:cNvCxnSpPr/>
            <p:nvPr/>
          </p:nvCxnSpPr>
          <p:spPr>
            <a:xfrm flipH="1">
              <a:off x="2392323" y="3918527"/>
              <a:ext cx="99401" cy="102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Arrow Connector 714"/>
            <p:cNvCxnSpPr>
              <a:stCxn id="604" idx="3"/>
            </p:cNvCxnSpPr>
            <p:nvPr/>
          </p:nvCxnSpPr>
          <p:spPr>
            <a:xfrm flipH="1">
              <a:off x="1843937" y="4240012"/>
              <a:ext cx="321428" cy="14251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Oval 715"/>
            <p:cNvSpPr/>
            <p:nvPr/>
          </p:nvSpPr>
          <p:spPr>
            <a:xfrm>
              <a:off x="4287661" y="577359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4995383" y="2560666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4941136" y="2367210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PI3K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19" name="Oval 718"/>
            <p:cNvSpPr/>
            <p:nvPr/>
          </p:nvSpPr>
          <p:spPr>
            <a:xfrm>
              <a:off x="5002383" y="3102725"/>
              <a:ext cx="303220" cy="11582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4970504" y="29071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AKT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>
              <a:stCxn id="719" idx="2"/>
            </p:cNvCxnSpPr>
            <p:nvPr/>
          </p:nvCxnSpPr>
          <p:spPr>
            <a:xfrm flipH="1">
              <a:off x="3199257" y="3160640"/>
              <a:ext cx="1803126" cy="26865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/>
            <p:cNvSpPr/>
            <p:nvPr/>
          </p:nvSpPr>
          <p:spPr>
            <a:xfrm>
              <a:off x="5738815" y="2530113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5763195" y="2344408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NIK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24" name="Group 252"/>
            <p:cNvGrpSpPr/>
            <p:nvPr/>
          </p:nvGrpSpPr>
          <p:grpSpPr>
            <a:xfrm>
              <a:off x="5819875" y="3104595"/>
              <a:ext cx="238668" cy="142232"/>
              <a:chOff x="2817170" y="2545314"/>
              <a:chExt cx="425581" cy="92725"/>
            </a:xfrm>
          </p:grpSpPr>
          <p:sp>
            <p:nvSpPr>
              <p:cNvPr id="725" name="Rounded Rectangle 724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ounded Rectangle 725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7" name="TextBox 726"/>
            <p:cNvSpPr txBox="1"/>
            <p:nvPr/>
          </p:nvSpPr>
          <p:spPr>
            <a:xfrm>
              <a:off x="5546559" y="2927199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8" name="TextBox 727"/>
            <p:cNvSpPr txBox="1"/>
            <p:nvPr/>
          </p:nvSpPr>
          <p:spPr>
            <a:xfrm>
              <a:off x="5908314" y="290519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p100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5483598" y="3517803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30" name="TextBox 729"/>
            <p:cNvSpPr txBox="1"/>
            <p:nvPr/>
          </p:nvSpPr>
          <p:spPr>
            <a:xfrm>
              <a:off x="5918498" y="353203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p52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31" name="Group 252"/>
            <p:cNvGrpSpPr/>
            <p:nvPr/>
          </p:nvGrpSpPr>
          <p:grpSpPr>
            <a:xfrm>
              <a:off x="5843628" y="3688462"/>
              <a:ext cx="202012" cy="142232"/>
              <a:chOff x="2817170" y="2545314"/>
              <a:chExt cx="360218" cy="92725"/>
            </a:xfrm>
          </p:grpSpPr>
          <p:sp>
            <p:nvSpPr>
              <p:cNvPr id="732" name="Rounded Rectangle 731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ounded Rectangle 732"/>
              <p:cNvSpPr/>
              <p:nvPr/>
            </p:nvSpPr>
            <p:spPr>
              <a:xfrm>
                <a:off x="3028841" y="2576841"/>
                <a:ext cx="148547" cy="61198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4" name="TextBox 733"/>
            <p:cNvSpPr txBox="1"/>
            <p:nvPr/>
          </p:nvSpPr>
          <p:spPr>
            <a:xfrm>
              <a:off x="3879525" y="364606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>
              <a:off x="4363638" y="749787"/>
              <a:ext cx="672853" cy="159572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Arrow Connector 735"/>
            <p:cNvCxnSpPr>
              <a:stCxn id="717" idx="4"/>
            </p:cNvCxnSpPr>
            <p:nvPr/>
          </p:nvCxnSpPr>
          <p:spPr>
            <a:xfrm>
              <a:off x="5146993" y="2676495"/>
              <a:ext cx="7000" cy="24596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Arrow Connector 736"/>
            <p:cNvCxnSpPr>
              <a:endCxn id="549" idx="3"/>
            </p:cNvCxnSpPr>
            <p:nvPr/>
          </p:nvCxnSpPr>
          <p:spPr>
            <a:xfrm flipH="1">
              <a:off x="2034866" y="3811843"/>
              <a:ext cx="3696493" cy="189696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Arrow Connector 737"/>
            <p:cNvCxnSpPr>
              <a:endCxn id="730" idx="1"/>
            </p:cNvCxnSpPr>
            <p:nvPr/>
          </p:nvCxnSpPr>
          <p:spPr>
            <a:xfrm flipH="1">
              <a:off x="5918498" y="3248672"/>
              <a:ext cx="17014" cy="391084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Arrow Connector 738"/>
            <p:cNvCxnSpPr/>
            <p:nvPr/>
          </p:nvCxnSpPr>
          <p:spPr>
            <a:xfrm>
              <a:off x="5911717" y="2680191"/>
              <a:ext cx="7000" cy="24596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Oval 739"/>
            <p:cNvSpPr/>
            <p:nvPr/>
          </p:nvSpPr>
          <p:spPr>
            <a:xfrm>
              <a:off x="6063645" y="983075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1" name="Straight Arrow Connector 740"/>
            <p:cNvCxnSpPr>
              <a:stCxn id="740" idx="4"/>
            </p:cNvCxnSpPr>
            <p:nvPr/>
          </p:nvCxnSpPr>
          <p:spPr>
            <a:xfrm flipH="1">
              <a:off x="5949272" y="1084668"/>
              <a:ext cx="165173" cy="1244113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5675333" y="804057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364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19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83830" y="52183"/>
            <a:ext cx="6563367" cy="6805817"/>
            <a:chOff x="-32988" y="364606"/>
            <a:chExt cx="6563367" cy="6805817"/>
          </a:xfrm>
        </p:grpSpPr>
        <p:grpSp>
          <p:nvGrpSpPr>
            <p:cNvPr id="374" name="Group 9"/>
            <p:cNvGrpSpPr/>
            <p:nvPr/>
          </p:nvGrpSpPr>
          <p:grpSpPr>
            <a:xfrm>
              <a:off x="1" y="5031252"/>
              <a:ext cx="6245224" cy="1608576"/>
              <a:chOff x="474127" y="2827689"/>
              <a:chExt cx="5334005" cy="1608576"/>
            </a:xfrm>
          </p:grpSpPr>
          <p:sp>
            <p:nvSpPr>
              <p:cNvPr id="375" name="Arc 374"/>
              <p:cNvSpPr/>
              <p:nvPr/>
            </p:nvSpPr>
            <p:spPr>
              <a:xfrm>
                <a:off x="474133" y="2827689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474127" y="2861565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7" name="Group 16"/>
            <p:cNvGrpSpPr/>
            <p:nvPr/>
          </p:nvGrpSpPr>
          <p:grpSpPr>
            <a:xfrm>
              <a:off x="1154614" y="1375516"/>
              <a:ext cx="3458700" cy="763634"/>
              <a:chOff x="880533" y="813495"/>
              <a:chExt cx="3903134" cy="814934"/>
            </a:xfrm>
          </p:grpSpPr>
          <p:grpSp>
            <p:nvGrpSpPr>
              <p:cNvPr id="378" name="Group 14"/>
              <p:cNvGrpSpPr/>
              <p:nvPr/>
            </p:nvGrpSpPr>
            <p:grpSpPr>
              <a:xfrm>
                <a:off x="880533" y="813495"/>
                <a:ext cx="3903134" cy="814934"/>
                <a:chOff x="880533" y="813495"/>
                <a:chExt cx="3903134" cy="814934"/>
              </a:xfrm>
            </p:grpSpPr>
            <p:sp>
              <p:nvSpPr>
                <p:cNvPr id="380" name="Rounded Rectangle 379"/>
                <p:cNvSpPr/>
                <p:nvPr/>
              </p:nvSpPr>
              <p:spPr>
                <a:xfrm>
                  <a:off x="880533" y="813495"/>
                  <a:ext cx="3903134" cy="814934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ounded Rectangle 380"/>
                <p:cNvSpPr/>
                <p:nvPr/>
              </p:nvSpPr>
              <p:spPr>
                <a:xfrm>
                  <a:off x="931329" y="876739"/>
                  <a:ext cx="3805486" cy="697392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9" name="TextBox 378"/>
              <p:cNvSpPr txBox="1"/>
              <p:nvPr/>
            </p:nvSpPr>
            <p:spPr>
              <a:xfrm>
                <a:off x="906398" y="839929"/>
                <a:ext cx="999072" cy="229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err="1" smtClean="0">
                    <a:latin typeface="Arial"/>
                    <a:cs typeface="Arial"/>
                  </a:rPr>
                  <a:t>Endosome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382" name="TextBox 381"/>
            <p:cNvSpPr txBox="1"/>
            <p:nvPr/>
          </p:nvSpPr>
          <p:spPr>
            <a:xfrm>
              <a:off x="2148282" y="1860665"/>
              <a:ext cx="5864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TLR7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4186484" y="1853249"/>
              <a:ext cx="569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459075" y="1836317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dsRNA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1384297" y="1832874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ssRNA</a:t>
              </a:r>
              <a:endParaRPr lang="en-US" sz="800" dirty="0">
                <a:latin typeface="Arial"/>
                <a:cs typeface="Arial"/>
              </a:endParaRPr>
            </a:p>
          </p:txBody>
        </p:sp>
        <p:grpSp>
          <p:nvGrpSpPr>
            <p:cNvPr id="386" name="Group 108"/>
            <p:cNvGrpSpPr/>
            <p:nvPr/>
          </p:nvGrpSpPr>
          <p:grpSpPr>
            <a:xfrm>
              <a:off x="1692998" y="1646451"/>
              <a:ext cx="364060" cy="736535"/>
              <a:chOff x="1692998" y="1159878"/>
              <a:chExt cx="364060" cy="736535"/>
            </a:xfrm>
          </p:grpSpPr>
          <p:grpSp>
            <p:nvGrpSpPr>
              <p:cNvPr id="387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389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391" name="Oval 390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Oval 391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Oval 392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Oval 393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9" name="Oval 398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0" name="Straight Connector 389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8" name="Rounded Rectangle 387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0" name="Group 109"/>
            <p:cNvGrpSpPr/>
            <p:nvPr/>
          </p:nvGrpSpPr>
          <p:grpSpPr>
            <a:xfrm>
              <a:off x="3752342" y="1646451"/>
              <a:ext cx="364060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01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03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05" name="Oval 404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Oval 405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04" name="Straight Connector 403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2" name="Rounded Rectangle 401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4" name="Group 115"/>
            <p:cNvGrpSpPr/>
            <p:nvPr/>
          </p:nvGrpSpPr>
          <p:grpSpPr>
            <a:xfrm>
              <a:off x="2092843" y="2257161"/>
              <a:ext cx="616484" cy="279884"/>
              <a:chOff x="1929351" y="1785856"/>
              <a:chExt cx="616484" cy="279884"/>
            </a:xfrm>
          </p:grpSpPr>
          <p:grpSp>
            <p:nvGrpSpPr>
              <p:cNvPr id="415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17" name="Rounded Rectangle 416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Oval 417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6" name="TextBox 415"/>
              <p:cNvSpPr txBox="1"/>
              <p:nvPr/>
            </p:nvSpPr>
            <p:spPr>
              <a:xfrm>
                <a:off x="1933954" y="178585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MyD88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9" name="Group 116"/>
            <p:cNvGrpSpPr/>
            <p:nvPr/>
          </p:nvGrpSpPr>
          <p:grpSpPr>
            <a:xfrm flipH="1">
              <a:off x="1866050" y="1643636"/>
              <a:ext cx="389809" cy="736535"/>
              <a:chOff x="1692998" y="1159878"/>
              <a:chExt cx="364060" cy="736535"/>
            </a:xfrm>
          </p:grpSpPr>
          <p:grpSp>
            <p:nvGrpSpPr>
              <p:cNvPr id="420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422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424" name="Oval 423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Oval 424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6" name="Oval 425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7" name="Oval 426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8" name="Oval 427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9" name="Oval 428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0" name="Oval 429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1" name="Oval 430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Oval 431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23" name="Straight Connector 422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1" name="Rounded Rectangle 420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3" name="Group 133"/>
            <p:cNvGrpSpPr/>
            <p:nvPr/>
          </p:nvGrpSpPr>
          <p:grpSpPr>
            <a:xfrm flipH="1">
              <a:off x="3930122" y="1646463"/>
              <a:ext cx="379398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34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36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38" name="Oval 437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Oval 438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Oval 439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Oval 440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37" name="Straight Connector 436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5" name="Rounded Rectangle 434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7" name="Freeform 446"/>
            <p:cNvSpPr/>
            <p:nvPr/>
          </p:nvSpPr>
          <p:spPr>
            <a:xfrm rot="457834">
              <a:off x="1805828" y="1740216"/>
              <a:ext cx="304794" cy="118526"/>
            </a:xfrm>
            <a:custGeom>
              <a:avLst/>
              <a:gdLst>
                <a:gd name="connsiteX0" fmla="*/ 0 w 474133"/>
                <a:gd name="connsiteY0" fmla="*/ 118526 h 118526"/>
                <a:gd name="connsiteX1" fmla="*/ 67733 w 474133"/>
                <a:gd name="connsiteY1" fmla="*/ 33865 h 118526"/>
                <a:gd name="connsiteX2" fmla="*/ 143933 w 474133"/>
                <a:gd name="connsiteY2" fmla="*/ 110060 h 118526"/>
                <a:gd name="connsiteX3" fmla="*/ 194733 w 474133"/>
                <a:gd name="connsiteY3" fmla="*/ 25399 h 118526"/>
                <a:gd name="connsiteX4" fmla="*/ 287867 w 474133"/>
                <a:gd name="connsiteY4" fmla="*/ 93128 h 118526"/>
                <a:gd name="connsiteX5" fmla="*/ 338667 w 474133"/>
                <a:gd name="connsiteY5" fmla="*/ 16932 h 118526"/>
                <a:gd name="connsiteX6" fmla="*/ 423333 w 474133"/>
                <a:gd name="connsiteY6" fmla="*/ 76195 h 118526"/>
                <a:gd name="connsiteX7" fmla="*/ 474133 w 474133"/>
                <a:gd name="connsiteY7" fmla="*/ 0 h 118526"/>
                <a:gd name="connsiteX8" fmla="*/ 474133 w 474133"/>
                <a:gd name="connsiteY8" fmla="*/ 0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33" h="118526">
                  <a:moveTo>
                    <a:pt x="0" y="118526"/>
                  </a:moveTo>
                  <a:cubicBezTo>
                    <a:pt x="21872" y="76901"/>
                    <a:pt x="43744" y="35276"/>
                    <a:pt x="67733" y="33865"/>
                  </a:cubicBezTo>
                  <a:cubicBezTo>
                    <a:pt x="91722" y="32454"/>
                    <a:pt x="122766" y="111471"/>
                    <a:pt x="143933" y="110060"/>
                  </a:cubicBezTo>
                  <a:cubicBezTo>
                    <a:pt x="165100" y="108649"/>
                    <a:pt x="170744" y="28221"/>
                    <a:pt x="194733" y="25399"/>
                  </a:cubicBezTo>
                  <a:cubicBezTo>
                    <a:pt x="218722" y="22577"/>
                    <a:pt x="263878" y="94539"/>
                    <a:pt x="287867" y="93128"/>
                  </a:cubicBezTo>
                  <a:cubicBezTo>
                    <a:pt x="311856" y="91717"/>
                    <a:pt x="316089" y="19754"/>
                    <a:pt x="338667" y="16932"/>
                  </a:cubicBezTo>
                  <a:cubicBezTo>
                    <a:pt x="361245" y="14110"/>
                    <a:pt x="400755" y="79017"/>
                    <a:pt x="423333" y="76195"/>
                  </a:cubicBezTo>
                  <a:cubicBezTo>
                    <a:pt x="445911" y="73373"/>
                    <a:pt x="474133" y="0"/>
                    <a:pt x="474133" y="0"/>
                  </a:cubicBezTo>
                  <a:lnTo>
                    <a:pt x="474133" y="0"/>
                  </a:lnTo>
                </a:path>
              </a:pathLst>
            </a:cu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8" name="Group 148"/>
            <p:cNvGrpSpPr/>
            <p:nvPr/>
          </p:nvGrpSpPr>
          <p:grpSpPr>
            <a:xfrm>
              <a:off x="3516382" y="2173015"/>
              <a:ext cx="485716" cy="355569"/>
              <a:chOff x="1604522" y="1710171"/>
              <a:chExt cx="485716" cy="355569"/>
            </a:xfrm>
          </p:grpSpPr>
          <p:grpSp>
            <p:nvGrpSpPr>
              <p:cNvPr id="449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51" name="Rounded Rectangle 450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52" name="Oval 451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450" name="TextBox 449"/>
              <p:cNvSpPr txBox="1"/>
              <p:nvPr/>
            </p:nvSpPr>
            <p:spPr>
              <a:xfrm>
                <a:off x="1604522" y="1710171"/>
                <a:ext cx="485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TRIF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53" name="Group 159"/>
            <p:cNvGrpSpPr/>
            <p:nvPr/>
          </p:nvGrpSpPr>
          <p:grpSpPr>
            <a:xfrm>
              <a:off x="2142879" y="2506983"/>
              <a:ext cx="270118" cy="92713"/>
              <a:chOff x="2210615" y="2028876"/>
              <a:chExt cx="270118" cy="92713"/>
            </a:xfrm>
          </p:grpSpPr>
          <p:sp>
            <p:nvSpPr>
              <p:cNvPr id="454" name="Oval 453"/>
              <p:cNvSpPr/>
              <p:nvPr/>
            </p:nvSpPr>
            <p:spPr>
              <a:xfrm>
                <a:off x="2210615" y="2050472"/>
                <a:ext cx="56206" cy="4571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2266821" y="2028876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6" name="TextBox 455"/>
            <p:cNvSpPr txBox="1"/>
            <p:nvPr/>
          </p:nvSpPr>
          <p:spPr>
            <a:xfrm>
              <a:off x="2387596" y="243348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IRAK4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2032475" y="2606598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1576090" y="254084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336794" y="2606598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2591932" y="2541206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61" name="Group 176"/>
            <p:cNvGrpSpPr/>
            <p:nvPr/>
          </p:nvGrpSpPr>
          <p:grpSpPr>
            <a:xfrm>
              <a:off x="1334789" y="2635509"/>
              <a:ext cx="808953" cy="340098"/>
              <a:chOff x="1309388" y="2394450"/>
              <a:chExt cx="808953" cy="340098"/>
            </a:xfrm>
          </p:grpSpPr>
          <p:grpSp>
            <p:nvGrpSpPr>
              <p:cNvPr id="462" name="Group 168"/>
              <p:cNvGrpSpPr/>
              <p:nvPr/>
            </p:nvGrpSpPr>
            <p:grpSpPr>
              <a:xfrm>
                <a:off x="1848223" y="2480576"/>
                <a:ext cx="270118" cy="92713"/>
                <a:chOff x="2210615" y="2028876"/>
                <a:chExt cx="270118" cy="92713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66" name="Oval 465"/>
                <p:cNvSpPr/>
                <p:nvPr/>
              </p:nvSpPr>
              <p:spPr>
                <a:xfrm>
                  <a:off x="2210615" y="2050472"/>
                  <a:ext cx="56206" cy="45719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ounded Rectangle 466"/>
                <p:cNvSpPr/>
                <p:nvPr/>
              </p:nvSpPr>
              <p:spPr>
                <a:xfrm>
                  <a:off x="2266821" y="2028876"/>
                  <a:ext cx="213912" cy="92713"/>
                </a:xfrm>
                <a:prstGeom prst="roundRect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3" name="Oval 462"/>
              <p:cNvSpPr/>
              <p:nvPr/>
            </p:nvSpPr>
            <p:spPr>
              <a:xfrm>
                <a:off x="1684648" y="2573289"/>
                <a:ext cx="303220" cy="11582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1420594" y="239445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1309388" y="251910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IKKα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468" name="Straight Arrow Connector 467"/>
            <p:cNvCxnSpPr/>
            <p:nvPr/>
          </p:nvCxnSpPr>
          <p:spPr>
            <a:xfrm rot="10800000" flipV="1">
              <a:off x="1278323" y="3043334"/>
              <a:ext cx="753370" cy="205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9" name="Oval 468"/>
            <p:cNvSpPr/>
            <p:nvPr/>
          </p:nvSpPr>
          <p:spPr>
            <a:xfrm>
              <a:off x="1873624" y="2917692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2134412" y="287635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IRF7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71" name="Group 193"/>
            <p:cNvGrpSpPr/>
            <p:nvPr/>
          </p:nvGrpSpPr>
          <p:grpSpPr>
            <a:xfrm>
              <a:off x="879111" y="3215719"/>
              <a:ext cx="889710" cy="271916"/>
              <a:chOff x="2008983" y="2613688"/>
              <a:chExt cx="889710" cy="271916"/>
            </a:xfrm>
          </p:grpSpPr>
          <p:sp>
            <p:nvSpPr>
              <p:cNvPr id="472" name="TextBox 471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73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74" name="Oval 473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5" name="Straight Connector 474"/>
                <p:cNvCxnSpPr>
                  <a:stCxn id="474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TextBox 475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IRF7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77" name="Straight Arrow Connector 476"/>
            <p:cNvCxnSpPr>
              <a:endCxn id="577" idx="0"/>
            </p:cNvCxnSpPr>
            <p:nvPr/>
          </p:nvCxnSpPr>
          <p:spPr>
            <a:xfrm flipH="1">
              <a:off x="685556" y="3487634"/>
              <a:ext cx="345168" cy="20931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>
              <a:off x="2640016" y="2760165"/>
              <a:ext cx="258677" cy="2154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/>
            <p:cNvSpPr/>
            <p:nvPr/>
          </p:nvSpPr>
          <p:spPr>
            <a:xfrm rot="21366054">
              <a:off x="3534404" y="2443659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3092614" y="23935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4162074" y="237170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2" name="Straight Arrow Connector 481"/>
            <p:cNvCxnSpPr/>
            <p:nvPr/>
          </p:nvCxnSpPr>
          <p:spPr>
            <a:xfrm>
              <a:off x="4091585" y="2543639"/>
              <a:ext cx="230373" cy="1995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Oval 482"/>
            <p:cNvSpPr/>
            <p:nvPr/>
          </p:nvSpPr>
          <p:spPr>
            <a:xfrm rot="5400000">
              <a:off x="4228262" y="2872263"/>
              <a:ext cx="303220" cy="11582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 rot="5400000">
              <a:off x="4344091" y="2868244"/>
              <a:ext cx="303220" cy="115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3911998" y="2421216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3992482" y="288481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>
                  <a:latin typeface="Arial"/>
                  <a:cs typeface="Arial"/>
                </a:rPr>
                <a:t>IKKi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4494347" y="28932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TBK1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8" name="Straight Arrow Connector 487"/>
            <p:cNvCxnSpPr/>
            <p:nvPr/>
          </p:nvCxnSpPr>
          <p:spPr>
            <a:xfrm rot="16200000" flipH="1">
              <a:off x="4232980" y="3328079"/>
              <a:ext cx="544587" cy="1058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9" name="Group 221"/>
            <p:cNvGrpSpPr/>
            <p:nvPr/>
          </p:nvGrpSpPr>
          <p:grpSpPr>
            <a:xfrm>
              <a:off x="4406606" y="3497229"/>
              <a:ext cx="889710" cy="271916"/>
              <a:chOff x="2008983" y="2613688"/>
              <a:chExt cx="889710" cy="271916"/>
            </a:xfrm>
          </p:grpSpPr>
          <p:sp>
            <p:nvSpPr>
              <p:cNvPr id="490" name="TextBox 489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91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92" name="Oval 491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>
                  <a:stCxn id="492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4" name="TextBox 493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95" name="Straight Arrow Connector 494"/>
            <p:cNvCxnSpPr/>
            <p:nvPr/>
          </p:nvCxnSpPr>
          <p:spPr>
            <a:xfrm rot="5400000">
              <a:off x="3601918" y="4447549"/>
              <a:ext cx="1632624" cy="2758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/>
            <p:cNvSpPr/>
            <p:nvPr/>
          </p:nvSpPr>
          <p:spPr>
            <a:xfrm>
              <a:off x="3843930" y="2535800"/>
              <a:ext cx="114132" cy="816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7" name="Straight Arrow Connector 496"/>
            <p:cNvCxnSpPr/>
            <p:nvPr/>
          </p:nvCxnSpPr>
          <p:spPr>
            <a:xfrm rot="10800000" flipV="1">
              <a:off x="3203813" y="2563125"/>
              <a:ext cx="483876" cy="4124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Oval 497"/>
            <p:cNvSpPr/>
            <p:nvPr/>
          </p:nvSpPr>
          <p:spPr>
            <a:xfrm>
              <a:off x="3730934" y="2616628"/>
              <a:ext cx="175190" cy="86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3856704" y="25097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RIP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805074" y="261749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TRADD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1" name="Straight Arrow Connector 500"/>
            <p:cNvCxnSpPr>
              <a:stCxn id="500" idx="1"/>
            </p:cNvCxnSpPr>
            <p:nvPr/>
          </p:nvCxnSpPr>
          <p:spPr>
            <a:xfrm rot="10800000" flipV="1">
              <a:off x="3356214" y="2725219"/>
              <a:ext cx="448860" cy="3083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Group 252"/>
            <p:cNvGrpSpPr/>
            <p:nvPr/>
          </p:nvGrpSpPr>
          <p:grpSpPr>
            <a:xfrm>
              <a:off x="2910307" y="3031887"/>
              <a:ext cx="425581" cy="92725"/>
              <a:chOff x="2817170" y="2545314"/>
              <a:chExt cx="425581" cy="92725"/>
            </a:xfrm>
          </p:grpSpPr>
          <p:sp>
            <p:nvSpPr>
              <p:cNvPr id="503" name="Rounded Rectangle 502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Rounded Rectangle 503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5" name="Rounded Rectangle 504"/>
            <p:cNvSpPr/>
            <p:nvPr/>
          </p:nvSpPr>
          <p:spPr>
            <a:xfrm>
              <a:off x="2957142" y="3133078"/>
              <a:ext cx="336411" cy="1317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2546206" y="29586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TAB2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275216" y="29666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2901814" y="308567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9" name="Straight Arrow Connector 508"/>
            <p:cNvCxnSpPr/>
            <p:nvPr/>
          </p:nvCxnSpPr>
          <p:spPr>
            <a:xfrm rot="10800000" flipV="1">
              <a:off x="2267992" y="3264454"/>
              <a:ext cx="853984" cy="673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0" name="Group 186"/>
            <p:cNvGrpSpPr/>
            <p:nvPr/>
          </p:nvGrpSpPr>
          <p:grpSpPr>
            <a:xfrm>
              <a:off x="1721224" y="3228881"/>
              <a:ext cx="672416" cy="296423"/>
              <a:chOff x="1596621" y="2432489"/>
              <a:chExt cx="672416" cy="296423"/>
            </a:xfrm>
          </p:grpSpPr>
          <p:sp>
            <p:nvSpPr>
              <p:cNvPr id="511" name="Oval 510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TextBox 511"/>
              <p:cNvSpPr txBox="1"/>
              <p:nvPr/>
            </p:nvSpPr>
            <p:spPr>
              <a:xfrm>
                <a:off x="1657156" y="2432489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MKK4/7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3" name="Straight Arrow Connector 512"/>
            <p:cNvCxnSpPr>
              <a:stCxn id="505" idx="2"/>
            </p:cNvCxnSpPr>
            <p:nvPr/>
          </p:nvCxnSpPr>
          <p:spPr>
            <a:xfrm rot="16200000" flipH="1">
              <a:off x="2980905" y="3409256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Group 270"/>
            <p:cNvGrpSpPr/>
            <p:nvPr/>
          </p:nvGrpSpPr>
          <p:grpSpPr>
            <a:xfrm>
              <a:off x="2902001" y="3520339"/>
              <a:ext cx="611881" cy="215444"/>
              <a:chOff x="2902001" y="3169222"/>
              <a:chExt cx="611881" cy="215444"/>
            </a:xfrm>
          </p:grpSpPr>
          <p:sp>
            <p:nvSpPr>
              <p:cNvPr id="515" name="Rounded Rectangle 514"/>
              <p:cNvSpPr/>
              <p:nvPr/>
            </p:nvSpPr>
            <p:spPr>
              <a:xfrm>
                <a:off x="2957143" y="3211948"/>
                <a:ext cx="336411" cy="13173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2902001" y="316922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NEMO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7" name="Straight Arrow Connector 516"/>
            <p:cNvCxnSpPr/>
            <p:nvPr/>
          </p:nvCxnSpPr>
          <p:spPr>
            <a:xfrm rot="16200000" flipH="1">
              <a:off x="2980904" y="3831698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8" name="Group 283"/>
            <p:cNvGrpSpPr/>
            <p:nvPr/>
          </p:nvGrpSpPr>
          <p:grpSpPr>
            <a:xfrm>
              <a:off x="2912558" y="3976142"/>
              <a:ext cx="425581" cy="92725"/>
              <a:chOff x="2817170" y="2545314"/>
              <a:chExt cx="425581" cy="92725"/>
            </a:xfrm>
          </p:grpSpPr>
          <p:sp>
            <p:nvSpPr>
              <p:cNvPr id="519" name="Rounded Rectangle 518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ounded Rectangle 519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1" name="TextBox 520"/>
            <p:cNvSpPr txBox="1"/>
            <p:nvPr/>
          </p:nvSpPr>
          <p:spPr>
            <a:xfrm>
              <a:off x="2538013" y="390510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IKKβ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3267023" y="391311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IKKα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23" name="Straight Arrow Connector 522"/>
            <p:cNvCxnSpPr/>
            <p:nvPr/>
          </p:nvCxnSpPr>
          <p:spPr>
            <a:xfrm>
              <a:off x="3124218" y="4068866"/>
              <a:ext cx="625410" cy="2116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290"/>
            <p:cNvGrpSpPr/>
            <p:nvPr/>
          </p:nvGrpSpPr>
          <p:grpSpPr>
            <a:xfrm>
              <a:off x="3926493" y="4128559"/>
              <a:ext cx="686821" cy="271916"/>
              <a:chOff x="2194938" y="2613688"/>
              <a:chExt cx="686821" cy="271916"/>
            </a:xfrm>
          </p:grpSpPr>
          <p:sp>
            <p:nvSpPr>
              <p:cNvPr id="525" name="TextBox 524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526" name="Group 186"/>
              <p:cNvGrpSpPr/>
              <p:nvPr/>
            </p:nvGrpSpPr>
            <p:grpSpPr>
              <a:xfrm>
                <a:off x="2198117" y="2670160"/>
                <a:ext cx="683642" cy="215444"/>
                <a:chOff x="2198117" y="2670160"/>
                <a:chExt cx="683642" cy="215444"/>
              </a:xfrm>
            </p:grpSpPr>
            <p:sp>
              <p:nvSpPr>
                <p:cNvPr id="527" name="Oval 526"/>
                <p:cNvSpPr/>
                <p:nvPr/>
              </p:nvSpPr>
              <p:spPr>
                <a:xfrm>
                  <a:off x="2198117" y="2769775"/>
                  <a:ext cx="114086" cy="11582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8" name="Straight Connector 527"/>
                <p:cNvCxnSpPr>
                  <a:stCxn id="527" idx="6"/>
                </p:cNvCxnSpPr>
                <p:nvPr/>
              </p:nvCxnSpPr>
              <p:spPr>
                <a:xfrm flipV="1">
                  <a:off x="2312203" y="2769776"/>
                  <a:ext cx="1588" cy="5791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9" name="TextBox 528"/>
                <p:cNvSpPr txBox="1"/>
                <p:nvPr/>
              </p:nvSpPr>
              <p:spPr>
                <a:xfrm>
                  <a:off x="2269878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30" name="Group 300"/>
            <p:cNvGrpSpPr/>
            <p:nvPr/>
          </p:nvGrpSpPr>
          <p:grpSpPr>
            <a:xfrm>
              <a:off x="3443687" y="4280505"/>
              <a:ext cx="611881" cy="215444"/>
              <a:chOff x="2849903" y="3793932"/>
              <a:chExt cx="611881" cy="215444"/>
            </a:xfrm>
          </p:grpSpPr>
          <p:sp>
            <p:nvSpPr>
              <p:cNvPr id="531" name="Hexagon 530"/>
              <p:cNvSpPr/>
              <p:nvPr/>
            </p:nvSpPr>
            <p:spPr>
              <a:xfrm>
                <a:off x="3216221" y="3829242"/>
                <a:ext cx="140626" cy="141376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TextBox 531"/>
              <p:cNvSpPr txBox="1"/>
              <p:nvPr/>
            </p:nvSpPr>
            <p:spPr>
              <a:xfrm>
                <a:off x="2849903" y="379393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NFκB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33" name="Straight Arrow Connector 532"/>
            <p:cNvCxnSpPr>
              <a:endCxn id="550" idx="5"/>
            </p:cNvCxnSpPr>
            <p:nvPr/>
          </p:nvCxnSpPr>
          <p:spPr>
            <a:xfrm rot="10800000" flipV="1">
              <a:off x="2158065" y="4495949"/>
              <a:ext cx="1591566" cy="13065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/>
            <p:cNvCxnSpPr/>
            <p:nvPr/>
          </p:nvCxnSpPr>
          <p:spPr>
            <a:xfrm rot="16200000" flipH="1">
              <a:off x="628685" y="4710889"/>
              <a:ext cx="1757522" cy="53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5" name="Group 534"/>
            <p:cNvGrpSpPr/>
            <p:nvPr/>
          </p:nvGrpSpPr>
          <p:grpSpPr>
            <a:xfrm>
              <a:off x="1316626" y="5601088"/>
              <a:ext cx="1421798" cy="755755"/>
              <a:chOff x="2281550" y="4281568"/>
              <a:chExt cx="1421798" cy="755755"/>
            </a:xfrm>
          </p:grpSpPr>
          <p:sp>
            <p:nvSpPr>
              <p:cNvPr id="536" name="Oval 535"/>
              <p:cNvSpPr/>
              <p:nvPr/>
            </p:nvSpPr>
            <p:spPr>
              <a:xfrm rot="16200000">
                <a:off x="2570692" y="456766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7" name="Group 346"/>
              <p:cNvGrpSpPr/>
              <p:nvPr/>
            </p:nvGrpSpPr>
            <p:grpSpPr>
              <a:xfrm>
                <a:off x="2281550" y="4281568"/>
                <a:ext cx="1421798" cy="755755"/>
                <a:chOff x="2281550" y="4468039"/>
                <a:chExt cx="1421798" cy="755755"/>
              </a:xfrm>
            </p:grpSpPr>
            <p:grpSp>
              <p:nvGrpSpPr>
                <p:cNvPr id="538" name="Group 301"/>
                <p:cNvGrpSpPr/>
                <p:nvPr/>
              </p:nvGrpSpPr>
              <p:grpSpPr>
                <a:xfrm>
                  <a:off x="3017519" y="4634164"/>
                  <a:ext cx="685829" cy="215444"/>
                  <a:chOff x="3216221" y="3793932"/>
                  <a:chExt cx="685829" cy="215444"/>
                </a:xfrm>
              </p:grpSpPr>
              <p:sp>
                <p:nvSpPr>
                  <p:cNvPr id="550" name="Hexagon 549"/>
                  <p:cNvSpPr/>
                  <p:nvPr/>
                </p:nvSpPr>
                <p:spPr>
                  <a:xfrm>
                    <a:off x="3216221" y="3829242"/>
                    <a:ext cx="140626" cy="141376"/>
                  </a:xfrm>
                  <a:prstGeom prst="hexagon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TextBox 550"/>
                  <p:cNvSpPr txBox="1"/>
                  <p:nvPr/>
                </p:nvSpPr>
                <p:spPr>
                  <a:xfrm>
                    <a:off x="3290169" y="3793932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NFκB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39" name="Group 186"/>
                <p:cNvGrpSpPr/>
                <p:nvPr/>
              </p:nvGrpSpPr>
              <p:grpSpPr>
                <a:xfrm>
                  <a:off x="2387909" y="4468039"/>
                  <a:ext cx="611881" cy="503860"/>
                  <a:chOff x="2083613" y="2543168"/>
                  <a:chExt cx="611881" cy="503860"/>
                </a:xfrm>
              </p:grpSpPr>
              <p:sp>
                <p:nvSpPr>
                  <p:cNvPr id="548" name="Oval 547"/>
                  <p:cNvSpPr/>
                  <p:nvPr/>
                </p:nvSpPr>
                <p:spPr>
                  <a:xfrm rot="16200000">
                    <a:off x="2139395" y="2837503"/>
                    <a:ext cx="303220" cy="11582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TextBox 548"/>
                  <p:cNvSpPr txBox="1"/>
                  <p:nvPr/>
                </p:nvSpPr>
                <p:spPr>
                  <a:xfrm>
                    <a:off x="2083613" y="2543168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AP-1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40" name="Group 345"/>
                <p:cNvGrpSpPr/>
                <p:nvPr/>
              </p:nvGrpSpPr>
              <p:grpSpPr>
                <a:xfrm>
                  <a:off x="2281550" y="4694426"/>
                  <a:ext cx="1184548" cy="529368"/>
                  <a:chOff x="2281550" y="4694426"/>
                  <a:chExt cx="1184548" cy="529368"/>
                </a:xfrm>
              </p:grpSpPr>
              <p:grpSp>
                <p:nvGrpSpPr>
                  <p:cNvPr id="541" name="Group 315"/>
                  <p:cNvGrpSpPr/>
                  <p:nvPr/>
                </p:nvGrpSpPr>
                <p:grpSpPr>
                  <a:xfrm>
                    <a:off x="2281550" y="4694426"/>
                    <a:ext cx="1126099" cy="360652"/>
                    <a:chOff x="2031994" y="2421314"/>
                    <a:chExt cx="330201" cy="127004"/>
                  </a:xfrm>
                </p:grpSpPr>
                <p:sp>
                  <p:nvSpPr>
                    <p:cNvPr id="546" name="Freeform 545"/>
                    <p:cNvSpPr/>
                    <p:nvPr/>
                  </p:nvSpPr>
                  <p:spPr>
                    <a:xfrm rot="402618">
                      <a:off x="2057401" y="2421314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Freeform 546"/>
                    <p:cNvSpPr/>
                    <p:nvPr/>
                  </p:nvSpPr>
                  <p:spPr>
                    <a:xfrm rot="402618">
                      <a:off x="2031994" y="2429792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2" name="Group 330"/>
                  <p:cNvGrpSpPr/>
                  <p:nvPr/>
                </p:nvGrpSpPr>
                <p:grpSpPr>
                  <a:xfrm>
                    <a:off x="3064361" y="4948246"/>
                    <a:ext cx="401737" cy="150752"/>
                    <a:chOff x="3064361" y="4948246"/>
                    <a:chExt cx="401737" cy="150752"/>
                  </a:xfrm>
                </p:grpSpPr>
                <p:cxnSp>
                  <p:nvCxnSpPr>
                    <p:cNvPr id="544" name="Straight Connector 543"/>
                    <p:cNvCxnSpPr/>
                    <p:nvPr/>
                  </p:nvCxnSpPr>
                  <p:spPr>
                    <a:xfrm rot="5400000">
                      <a:off x="3003328" y="5019016"/>
                      <a:ext cx="143128" cy="158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5" name="Straight Arrow Connector 544"/>
                    <p:cNvCxnSpPr/>
                    <p:nvPr/>
                  </p:nvCxnSpPr>
                  <p:spPr>
                    <a:xfrm>
                      <a:off x="3064361" y="5097410"/>
                      <a:ext cx="401737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 w="med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3" name="TextBox 542"/>
                  <p:cNvSpPr txBox="1"/>
                  <p:nvPr/>
                </p:nvSpPr>
                <p:spPr>
                  <a:xfrm>
                    <a:off x="2423097" y="5008350"/>
                    <a:ext cx="735048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Il6, Il12b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grpSp>
          <p:nvGrpSpPr>
            <p:cNvPr id="552" name="Group 348"/>
            <p:cNvGrpSpPr/>
            <p:nvPr/>
          </p:nvGrpSpPr>
          <p:grpSpPr>
            <a:xfrm>
              <a:off x="3843914" y="5305543"/>
              <a:ext cx="1193316" cy="595164"/>
              <a:chOff x="3843914" y="4577692"/>
              <a:chExt cx="1193316" cy="595164"/>
            </a:xfrm>
          </p:grpSpPr>
          <p:grpSp>
            <p:nvGrpSpPr>
              <p:cNvPr id="553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62" name="TextBox 561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63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64" name="Oval 563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5" name="Straight Connector 564"/>
                  <p:cNvCxnSpPr>
                    <a:stCxn id="564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6" name="TextBox 565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54" name="Group 347"/>
              <p:cNvGrpSpPr/>
              <p:nvPr/>
            </p:nvGrpSpPr>
            <p:grpSpPr>
              <a:xfrm>
                <a:off x="3843914" y="4755326"/>
                <a:ext cx="845120" cy="417530"/>
                <a:chOff x="3843914" y="4755326"/>
                <a:chExt cx="845120" cy="417530"/>
              </a:xfrm>
            </p:grpSpPr>
            <p:grpSp>
              <p:nvGrpSpPr>
                <p:cNvPr id="555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60" name="Freeform 559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Freeform 560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6" name="Group 331"/>
                <p:cNvGrpSpPr/>
                <p:nvPr/>
              </p:nvGrpSpPr>
              <p:grpSpPr>
                <a:xfrm>
                  <a:off x="4483798" y="4918453"/>
                  <a:ext cx="192389" cy="151320"/>
                  <a:chOff x="3064361" y="4948246"/>
                  <a:chExt cx="192389" cy="151320"/>
                </a:xfrm>
              </p:grpSpPr>
              <p:cxnSp>
                <p:nvCxnSpPr>
                  <p:cNvPr id="558" name="Straight Connector 557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Straight Arrow Connector 558"/>
                  <p:cNvCxnSpPr/>
                  <p:nvPr/>
                </p:nvCxnSpPr>
                <p:spPr>
                  <a:xfrm>
                    <a:off x="3064361" y="5097410"/>
                    <a:ext cx="192389" cy="215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7" name="TextBox 556"/>
                <p:cNvSpPr txBox="1"/>
                <p:nvPr/>
              </p:nvSpPr>
              <p:spPr>
                <a:xfrm>
                  <a:off x="3843914" y="4957412"/>
                  <a:ext cx="73504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Type I </a:t>
                  </a:r>
                  <a:r>
                    <a:rPr lang="en-US" sz="800" b="1" dirty="0" err="1" smtClean="0">
                      <a:latin typeface="Arial"/>
                      <a:cs typeface="Arial"/>
                    </a:rPr>
                    <a:t>IFNs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67" name="Group 344"/>
            <p:cNvGrpSpPr/>
            <p:nvPr/>
          </p:nvGrpSpPr>
          <p:grpSpPr>
            <a:xfrm>
              <a:off x="0" y="5580759"/>
              <a:ext cx="1314149" cy="623040"/>
              <a:chOff x="884936" y="4577692"/>
              <a:chExt cx="1314149" cy="623040"/>
            </a:xfrm>
          </p:grpSpPr>
          <p:grpSp>
            <p:nvGrpSpPr>
              <p:cNvPr id="568" name="Group 194"/>
              <p:cNvGrpSpPr/>
              <p:nvPr/>
            </p:nvGrpSpPr>
            <p:grpSpPr>
              <a:xfrm>
                <a:off x="1309375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77" name="TextBox 576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7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79" name="Oval 57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80" name="Straight Connector 579"/>
                  <p:cNvCxnSpPr>
                    <a:stCxn id="57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1" name="TextBox 58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IRF7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69" name="Group 342"/>
              <p:cNvGrpSpPr/>
              <p:nvPr/>
            </p:nvGrpSpPr>
            <p:grpSpPr>
              <a:xfrm>
                <a:off x="884936" y="4745537"/>
                <a:ext cx="1041621" cy="455195"/>
                <a:chOff x="884936" y="4754003"/>
                <a:chExt cx="1041621" cy="455195"/>
              </a:xfrm>
            </p:grpSpPr>
            <p:grpSp>
              <p:nvGrpSpPr>
                <p:cNvPr id="570" name="Group 335"/>
                <p:cNvGrpSpPr/>
                <p:nvPr/>
              </p:nvGrpSpPr>
              <p:grpSpPr>
                <a:xfrm>
                  <a:off x="1524820" y="4954795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575" name="Straight Connector 574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Straight Arrow Connector 575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1" name="TextBox 570"/>
                <p:cNvSpPr txBox="1"/>
                <p:nvPr/>
              </p:nvSpPr>
              <p:spPr>
                <a:xfrm>
                  <a:off x="884936" y="4993754"/>
                  <a:ext cx="73504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Type I </a:t>
                  </a:r>
                  <a:r>
                    <a:rPr lang="en-US" sz="800" b="1" dirty="0" err="1" smtClean="0">
                      <a:latin typeface="Arial"/>
                      <a:cs typeface="Arial"/>
                    </a:rPr>
                    <a:t>IFNs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72" name="Group 339"/>
                <p:cNvGrpSpPr/>
                <p:nvPr/>
              </p:nvGrpSpPr>
              <p:grpSpPr>
                <a:xfrm>
                  <a:off x="1110420" y="4754003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73" name="Freeform 572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Freeform 573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82" name="TextBox 581"/>
            <p:cNvSpPr txBox="1"/>
            <p:nvPr/>
          </p:nvSpPr>
          <p:spPr>
            <a:xfrm>
              <a:off x="108796" y="4185031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Cytoplasm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83" name="TextBox 582"/>
            <p:cNvSpPr txBox="1"/>
            <p:nvPr/>
          </p:nvSpPr>
          <p:spPr>
            <a:xfrm>
              <a:off x="4967118" y="5419898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Nucleus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584" name="Group 220"/>
            <p:cNvGrpSpPr/>
            <p:nvPr/>
          </p:nvGrpSpPr>
          <p:grpSpPr>
            <a:xfrm>
              <a:off x="3849015" y="1764349"/>
              <a:ext cx="330201" cy="127004"/>
              <a:chOff x="2031994" y="2421314"/>
              <a:chExt cx="330201" cy="127004"/>
            </a:xfrm>
          </p:grpSpPr>
          <p:sp>
            <p:nvSpPr>
              <p:cNvPr id="585" name="Freeform 584"/>
              <p:cNvSpPr/>
              <p:nvPr/>
            </p:nvSpPr>
            <p:spPr>
              <a:xfrm rot="402618">
                <a:off x="2057401" y="2421314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 585"/>
              <p:cNvSpPr/>
              <p:nvPr/>
            </p:nvSpPr>
            <p:spPr>
              <a:xfrm rot="402618">
                <a:off x="2031994" y="2429792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186"/>
            <p:cNvGrpSpPr/>
            <p:nvPr/>
          </p:nvGrpSpPr>
          <p:grpSpPr>
            <a:xfrm>
              <a:off x="2096300" y="3396284"/>
              <a:ext cx="658790" cy="289667"/>
              <a:chOff x="1596621" y="2439245"/>
              <a:chExt cx="658790" cy="289667"/>
            </a:xfrm>
          </p:grpSpPr>
          <p:sp>
            <p:nvSpPr>
              <p:cNvPr id="588" name="Oval 587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TextBox 588"/>
              <p:cNvSpPr txBox="1"/>
              <p:nvPr/>
            </p:nvSpPr>
            <p:spPr>
              <a:xfrm>
                <a:off x="1643530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MKK3/6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0" name="Straight Arrow Connector 589"/>
            <p:cNvCxnSpPr/>
            <p:nvPr/>
          </p:nvCxnSpPr>
          <p:spPr>
            <a:xfrm rot="5400000">
              <a:off x="1606137" y="3469181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1" name="Group 186"/>
            <p:cNvGrpSpPr/>
            <p:nvPr/>
          </p:nvGrpSpPr>
          <p:grpSpPr>
            <a:xfrm>
              <a:off x="1222091" y="3585965"/>
              <a:ext cx="733013" cy="289667"/>
              <a:chOff x="1596621" y="2439245"/>
              <a:chExt cx="733013" cy="289667"/>
            </a:xfrm>
          </p:grpSpPr>
          <p:sp>
            <p:nvSpPr>
              <p:cNvPr id="592" name="Oval 591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JNK1/2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4" name="Straight Arrow Connector 593"/>
            <p:cNvCxnSpPr/>
            <p:nvPr/>
          </p:nvCxnSpPr>
          <p:spPr>
            <a:xfrm rot="10800000" flipV="1">
              <a:off x="2622624" y="3282296"/>
              <a:ext cx="453601" cy="189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Arrow Connector 594"/>
            <p:cNvCxnSpPr/>
            <p:nvPr/>
          </p:nvCxnSpPr>
          <p:spPr>
            <a:xfrm rot="5400000">
              <a:off x="2005954" y="3654569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6" name="Group 186"/>
            <p:cNvGrpSpPr/>
            <p:nvPr/>
          </p:nvGrpSpPr>
          <p:grpSpPr>
            <a:xfrm>
              <a:off x="1704381" y="3745726"/>
              <a:ext cx="762601" cy="282306"/>
              <a:chOff x="1596621" y="2446606"/>
              <a:chExt cx="762601" cy="282306"/>
            </a:xfrm>
          </p:grpSpPr>
          <p:sp>
            <p:nvSpPr>
              <p:cNvPr id="597" name="Oval 596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1747341" y="244660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p38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99" name="Group 186"/>
            <p:cNvGrpSpPr/>
            <p:nvPr/>
          </p:nvGrpSpPr>
          <p:grpSpPr>
            <a:xfrm>
              <a:off x="2366477" y="3582212"/>
              <a:ext cx="653574" cy="290297"/>
              <a:chOff x="1034175" y="1660614"/>
              <a:chExt cx="653574" cy="290297"/>
            </a:xfrm>
          </p:grpSpPr>
          <p:sp>
            <p:nvSpPr>
              <p:cNvPr id="600" name="Oval 599"/>
              <p:cNvSpPr/>
              <p:nvPr/>
            </p:nvSpPr>
            <p:spPr>
              <a:xfrm>
                <a:off x="1034175" y="1835082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TextBox 600"/>
              <p:cNvSpPr txBox="1"/>
              <p:nvPr/>
            </p:nvSpPr>
            <p:spPr>
              <a:xfrm>
                <a:off x="1075868" y="166061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2" name="Straight Arrow Connector 601"/>
            <p:cNvCxnSpPr/>
            <p:nvPr/>
          </p:nvCxnSpPr>
          <p:spPr>
            <a:xfrm flipH="1">
              <a:off x="2771316" y="3271374"/>
              <a:ext cx="320278" cy="2995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3" name="Group 186"/>
            <p:cNvGrpSpPr/>
            <p:nvPr/>
          </p:nvGrpSpPr>
          <p:grpSpPr>
            <a:xfrm>
              <a:off x="2102617" y="3973697"/>
              <a:ext cx="611881" cy="283278"/>
              <a:chOff x="1578279" y="2429140"/>
              <a:chExt cx="611881" cy="283278"/>
            </a:xfrm>
          </p:grpSpPr>
          <p:sp>
            <p:nvSpPr>
              <p:cNvPr id="604" name="Oval 603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TextBox 604"/>
              <p:cNvSpPr txBox="1"/>
              <p:nvPr/>
            </p:nvSpPr>
            <p:spPr>
              <a:xfrm>
                <a:off x="1578279" y="242914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ERK1/2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6" name="Straight Arrow Connector 605"/>
            <p:cNvCxnSpPr>
              <a:endCxn id="669" idx="1"/>
            </p:cNvCxnSpPr>
            <p:nvPr/>
          </p:nvCxnSpPr>
          <p:spPr>
            <a:xfrm>
              <a:off x="1897216" y="4060551"/>
              <a:ext cx="905098" cy="135217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>
              <a:stCxn id="604" idx="4"/>
              <a:endCxn id="670" idx="1"/>
            </p:cNvCxnSpPr>
            <p:nvPr/>
          </p:nvCxnSpPr>
          <p:spPr>
            <a:xfrm>
              <a:off x="2272569" y="4256975"/>
              <a:ext cx="606471" cy="108916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Arc 607"/>
            <p:cNvSpPr/>
            <p:nvPr/>
          </p:nvSpPr>
          <p:spPr>
            <a:xfrm>
              <a:off x="0" y="832015"/>
              <a:ext cx="6245225" cy="1600099"/>
            </a:xfrm>
            <a:prstGeom prst="arc">
              <a:avLst>
                <a:gd name="adj1" fmla="val 10876538"/>
                <a:gd name="adj2" fmla="val 21577818"/>
              </a:avLst>
            </a:prstGeom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9" name="Group 608"/>
            <p:cNvGrpSpPr/>
            <p:nvPr/>
          </p:nvGrpSpPr>
          <p:grpSpPr>
            <a:xfrm>
              <a:off x="4933720" y="6147724"/>
              <a:ext cx="1227896" cy="891254"/>
              <a:chOff x="4207973" y="6428121"/>
              <a:chExt cx="1227896" cy="891254"/>
            </a:xfrm>
          </p:grpSpPr>
          <p:grpSp>
            <p:nvGrpSpPr>
              <p:cNvPr id="610" name="Group 347"/>
              <p:cNvGrpSpPr/>
              <p:nvPr/>
            </p:nvGrpSpPr>
            <p:grpSpPr>
              <a:xfrm>
                <a:off x="4207973" y="6770269"/>
                <a:ext cx="1227896" cy="549106"/>
                <a:chOff x="3657639" y="4755326"/>
                <a:chExt cx="1227896" cy="549106"/>
              </a:xfrm>
            </p:grpSpPr>
            <p:grpSp>
              <p:nvGrpSpPr>
                <p:cNvPr id="619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24" name="Freeform 623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5" name="Freeform 624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0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22" name="Straight Connector 621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3" name="Straight Arrow Connector 622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1" name="TextBox 620"/>
                <p:cNvSpPr txBox="1"/>
                <p:nvPr/>
              </p:nvSpPr>
              <p:spPr>
                <a:xfrm>
                  <a:off x="3657639" y="4965878"/>
                  <a:ext cx="922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STAT1-STAT2 target gene Y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11" name="Group 401"/>
              <p:cNvGrpSpPr/>
              <p:nvPr/>
            </p:nvGrpSpPr>
            <p:grpSpPr>
              <a:xfrm>
                <a:off x="4657351" y="6614734"/>
                <a:ext cx="303220" cy="352899"/>
                <a:chOff x="4657351" y="6284560"/>
                <a:chExt cx="303220" cy="352899"/>
              </a:xfrm>
            </p:grpSpPr>
            <p:grpSp>
              <p:nvGrpSpPr>
                <p:cNvPr id="615" name="Group 397"/>
                <p:cNvGrpSpPr/>
                <p:nvPr/>
              </p:nvGrpSpPr>
              <p:grpSpPr>
                <a:xfrm>
                  <a:off x="4699000" y="6414337"/>
                  <a:ext cx="203197" cy="223122"/>
                  <a:chOff x="2861729" y="2545314"/>
                  <a:chExt cx="203197" cy="223122"/>
                </a:xfrm>
              </p:grpSpPr>
              <p:sp>
                <p:nvSpPr>
                  <p:cNvPr id="617" name="Rounded Rectangle 616"/>
                  <p:cNvSpPr/>
                  <p:nvPr/>
                </p:nvSpPr>
                <p:spPr>
                  <a:xfrm>
                    <a:off x="2861729" y="2545314"/>
                    <a:ext cx="93134" cy="223122"/>
                  </a:xfrm>
                  <a:prstGeom prst="roundRect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ounded Rectangle 617"/>
                  <p:cNvSpPr/>
                  <p:nvPr/>
                </p:nvSpPr>
                <p:spPr>
                  <a:xfrm>
                    <a:off x="2961103" y="2545326"/>
                    <a:ext cx="103823" cy="223110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6" name="Oval 615"/>
                <p:cNvSpPr/>
                <p:nvPr/>
              </p:nvSpPr>
              <p:spPr>
                <a:xfrm>
                  <a:off x="4657351" y="6284560"/>
                  <a:ext cx="303220" cy="115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2" name="TextBox 611"/>
              <p:cNvSpPr txBox="1"/>
              <p:nvPr/>
            </p:nvSpPr>
            <p:spPr>
              <a:xfrm>
                <a:off x="4551435" y="6428121"/>
                <a:ext cx="5218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IRF9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3" name="TextBox 612"/>
              <p:cNvSpPr txBox="1"/>
              <p:nvPr/>
            </p:nvSpPr>
            <p:spPr>
              <a:xfrm>
                <a:off x="4279626" y="666649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4" name="TextBox 613"/>
              <p:cNvSpPr txBox="1"/>
              <p:nvPr/>
            </p:nvSpPr>
            <p:spPr>
              <a:xfrm>
                <a:off x="4820192" y="6658038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6" name="Group 625"/>
            <p:cNvGrpSpPr/>
            <p:nvPr/>
          </p:nvGrpSpPr>
          <p:grpSpPr>
            <a:xfrm>
              <a:off x="4635224" y="569852"/>
              <a:ext cx="1610001" cy="962958"/>
              <a:chOff x="4635224" y="1262598"/>
              <a:chExt cx="1610001" cy="962958"/>
            </a:xfrm>
          </p:grpSpPr>
          <p:grpSp>
            <p:nvGrpSpPr>
              <p:cNvPr id="627" name="Group 277"/>
              <p:cNvGrpSpPr/>
              <p:nvPr/>
            </p:nvGrpSpPr>
            <p:grpSpPr>
              <a:xfrm>
                <a:off x="5249334" y="1532364"/>
                <a:ext cx="194733" cy="465640"/>
                <a:chOff x="5249334" y="1278384"/>
                <a:chExt cx="194733" cy="465640"/>
              </a:xfrm>
            </p:grpSpPr>
            <p:sp>
              <p:nvSpPr>
                <p:cNvPr id="639" name="Pie 638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8" name="Group 278"/>
              <p:cNvGrpSpPr/>
              <p:nvPr/>
            </p:nvGrpSpPr>
            <p:grpSpPr>
              <a:xfrm flipH="1">
                <a:off x="5452534" y="1532374"/>
                <a:ext cx="186266" cy="465640"/>
                <a:chOff x="5249334" y="1278384"/>
                <a:chExt cx="194733" cy="465640"/>
              </a:xfrm>
            </p:grpSpPr>
            <p:sp>
              <p:nvSpPr>
                <p:cNvPr id="637" name="Pie 636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9" name="Oval 628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TextBox 629"/>
              <p:cNvSpPr txBox="1"/>
              <p:nvPr/>
            </p:nvSpPr>
            <p:spPr>
              <a:xfrm>
                <a:off x="4764303" y="1486371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1" name="TextBox 630"/>
              <p:cNvSpPr txBox="1"/>
              <p:nvPr/>
            </p:nvSpPr>
            <p:spPr>
              <a:xfrm>
                <a:off x="5508357" y="167033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2" name="TextBox 631"/>
              <p:cNvSpPr txBox="1"/>
              <p:nvPr/>
            </p:nvSpPr>
            <p:spPr>
              <a:xfrm>
                <a:off x="5098704" y="1262598"/>
                <a:ext cx="757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Type I IFN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5024673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5575006" y="1947618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TextBox 634"/>
              <p:cNvSpPr txBox="1"/>
              <p:nvPr/>
            </p:nvSpPr>
            <p:spPr>
              <a:xfrm>
                <a:off x="4635224" y="184924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6" name="TextBox 635"/>
              <p:cNvSpPr txBox="1"/>
              <p:nvPr/>
            </p:nvSpPr>
            <p:spPr>
              <a:xfrm>
                <a:off x="5675333" y="20101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1" name="Straight Arrow Connector 640"/>
            <p:cNvCxnSpPr/>
            <p:nvPr/>
          </p:nvCxnSpPr>
          <p:spPr>
            <a:xfrm rot="16200000" flipH="1">
              <a:off x="5274136" y="1624176"/>
              <a:ext cx="366332" cy="739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2" name="Group 641"/>
            <p:cNvGrpSpPr/>
            <p:nvPr/>
          </p:nvGrpSpPr>
          <p:grpSpPr>
            <a:xfrm>
              <a:off x="4969648" y="1900157"/>
              <a:ext cx="1120866" cy="249527"/>
              <a:chOff x="4969649" y="2510433"/>
              <a:chExt cx="1120866" cy="249527"/>
            </a:xfrm>
          </p:grpSpPr>
          <p:grpSp>
            <p:nvGrpSpPr>
              <p:cNvPr id="643" name="Group 368"/>
              <p:cNvGrpSpPr/>
              <p:nvPr/>
            </p:nvGrpSpPr>
            <p:grpSpPr>
              <a:xfrm>
                <a:off x="5401733" y="2536838"/>
                <a:ext cx="203197" cy="223122"/>
                <a:chOff x="2861729" y="2545314"/>
                <a:chExt cx="203197" cy="223122"/>
              </a:xfrm>
            </p:grpSpPr>
            <p:sp>
              <p:nvSpPr>
                <p:cNvPr id="646" name="Rounded Rectangle 645"/>
                <p:cNvSpPr/>
                <p:nvPr/>
              </p:nvSpPr>
              <p:spPr>
                <a:xfrm>
                  <a:off x="2861729" y="2545314"/>
                  <a:ext cx="93134" cy="22312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Rounded Rectangle 646"/>
                <p:cNvSpPr/>
                <p:nvPr/>
              </p:nvSpPr>
              <p:spPr>
                <a:xfrm>
                  <a:off x="2961103" y="2545326"/>
                  <a:ext cx="103823" cy="2231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4" name="TextBox 643"/>
              <p:cNvSpPr txBox="1"/>
              <p:nvPr/>
            </p:nvSpPr>
            <p:spPr>
              <a:xfrm>
                <a:off x="4969649" y="25119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5520623" y="2510433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8" name="Straight Arrow Connector 647"/>
            <p:cNvCxnSpPr>
              <a:endCxn id="612" idx="0"/>
            </p:cNvCxnSpPr>
            <p:nvPr/>
          </p:nvCxnSpPr>
          <p:spPr>
            <a:xfrm>
              <a:off x="5498326" y="2196592"/>
              <a:ext cx="0" cy="395113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rot="16200000" flipV="1">
              <a:off x="4960744" y="5488362"/>
              <a:ext cx="1575173" cy="1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0" name="Group 649"/>
            <p:cNvGrpSpPr/>
            <p:nvPr/>
          </p:nvGrpSpPr>
          <p:grpSpPr>
            <a:xfrm>
              <a:off x="5626449" y="4494779"/>
              <a:ext cx="618776" cy="215444"/>
              <a:chOff x="4025607" y="4878870"/>
              <a:chExt cx="618776" cy="215444"/>
            </a:xfrm>
          </p:grpSpPr>
          <p:sp>
            <p:nvSpPr>
              <p:cNvPr id="651" name="Oval 650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2" name="TextBox 651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Y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53" name="Straight Arrow Connector 652"/>
            <p:cNvCxnSpPr>
              <a:stCxn id="652" idx="1"/>
            </p:cNvCxnSpPr>
            <p:nvPr/>
          </p:nvCxnSpPr>
          <p:spPr>
            <a:xfrm rot="10800000" flipV="1">
              <a:off x="2432938" y="4602500"/>
              <a:ext cx="3200407" cy="150026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4" name="Group 346"/>
            <p:cNvGrpSpPr/>
            <p:nvPr/>
          </p:nvGrpSpPr>
          <p:grpSpPr>
            <a:xfrm>
              <a:off x="2862064" y="6586906"/>
              <a:ext cx="1421798" cy="583517"/>
              <a:chOff x="2281550" y="4634164"/>
              <a:chExt cx="1421798" cy="583517"/>
            </a:xfrm>
          </p:grpSpPr>
          <p:grpSp>
            <p:nvGrpSpPr>
              <p:cNvPr id="655" name="Group 301"/>
              <p:cNvGrpSpPr/>
              <p:nvPr/>
            </p:nvGrpSpPr>
            <p:grpSpPr>
              <a:xfrm>
                <a:off x="3017519" y="4634164"/>
                <a:ext cx="685829" cy="215444"/>
                <a:chOff x="3216221" y="3793932"/>
                <a:chExt cx="685829" cy="215444"/>
              </a:xfrm>
            </p:grpSpPr>
            <p:sp>
              <p:nvSpPr>
                <p:cNvPr id="664" name="Hexagon 663"/>
                <p:cNvSpPr/>
                <p:nvPr/>
              </p:nvSpPr>
              <p:spPr>
                <a:xfrm>
                  <a:off x="3216221" y="3829242"/>
                  <a:ext cx="140626" cy="141376"/>
                </a:xfrm>
                <a:prstGeom prst="hexag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TextBox 664"/>
                <p:cNvSpPr txBox="1"/>
                <p:nvPr/>
              </p:nvSpPr>
              <p:spPr>
                <a:xfrm>
                  <a:off x="3290169" y="3793932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NFκB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56" name="Group 345"/>
              <p:cNvGrpSpPr/>
              <p:nvPr/>
            </p:nvGrpSpPr>
            <p:grpSpPr>
              <a:xfrm>
                <a:off x="2281550" y="4694426"/>
                <a:ext cx="1184548" cy="523255"/>
                <a:chOff x="2281550" y="4694426"/>
                <a:chExt cx="1184548" cy="523255"/>
              </a:xfrm>
            </p:grpSpPr>
            <p:grpSp>
              <p:nvGrpSpPr>
                <p:cNvPr id="657" name="Group 315"/>
                <p:cNvGrpSpPr/>
                <p:nvPr/>
              </p:nvGrpSpPr>
              <p:grpSpPr>
                <a:xfrm>
                  <a:off x="2281550" y="4694426"/>
                  <a:ext cx="1126099" cy="360652"/>
                  <a:chOff x="2031994" y="2421314"/>
                  <a:chExt cx="330201" cy="127004"/>
                </a:xfrm>
              </p:grpSpPr>
              <p:sp>
                <p:nvSpPr>
                  <p:cNvPr id="662" name="Freeform 661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Freeform 662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8" name="Group 330"/>
                <p:cNvGrpSpPr/>
                <p:nvPr/>
              </p:nvGrpSpPr>
              <p:grpSpPr>
                <a:xfrm>
                  <a:off x="3064361" y="4948246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60" name="Straight Connector 659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rgbClr val="0000FF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1" name="Straight Arrow Connector 660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rgbClr val="0000FF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59" name="TextBox 658"/>
                <p:cNvSpPr txBox="1"/>
                <p:nvPr/>
              </p:nvSpPr>
              <p:spPr>
                <a:xfrm>
                  <a:off x="2715834" y="5002237"/>
                  <a:ext cx="49864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Il10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66" name="Straight Arrow Connector 665"/>
            <p:cNvCxnSpPr/>
            <p:nvPr/>
          </p:nvCxnSpPr>
          <p:spPr>
            <a:xfrm rot="5400000">
              <a:off x="2742244" y="5455371"/>
              <a:ext cx="2086485" cy="1814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Arrow Connector 666"/>
            <p:cNvCxnSpPr/>
            <p:nvPr/>
          </p:nvCxnSpPr>
          <p:spPr>
            <a:xfrm rot="5400000">
              <a:off x="3715417" y="5001765"/>
              <a:ext cx="2177206" cy="1624708"/>
            </a:xfrm>
            <a:prstGeom prst="straightConnector1">
              <a:avLst/>
            </a:prstGeom>
            <a:ln w="19050">
              <a:solidFill>
                <a:srgbClr val="0000FF"/>
              </a:solidFill>
              <a:prstDash val="solid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8" name="Group 186"/>
            <p:cNvGrpSpPr/>
            <p:nvPr/>
          </p:nvGrpSpPr>
          <p:grpSpPr>
            <a:xfrm>
              <a:off x="2757908" y="5238418"/>
              <a:ext cx="733013" cy="273173"/>
              <a:chOff x="1596621" y="2439245"/>
              <a:chExt cx="733013" cy="273173"/>
            </a:xfrm>
          </p:grpSpPr>
          <p:sp>
            <p:nvSpPr>
              <p:cNvPr id="669" name="Oval 668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TextBox 669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MSK1/2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1" name="Straight Arrow Connector 670"/>
            <p:cNvCxnSpPr>
              <a:stCxn id="669" idx="4"/>
            </p:cNvCxnSpPr>
            <p:nvPr/>
          </p:nvCxnSpPr>
          <p:spPr>
            <a:xfrm>
              <a:off x="2909518" y="5511591"/>
              <a:ext cx="532020" cy="1141408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Arrow Connector 671"/>
            <p:cNvCxnSpPr/>
            <p:nvPr/>
          </p:nvCxnSpPr>
          <p:spPr>
            <a:xfrm rot="16200000" flipH="1">
              <a:off x="3624699" y="4787366"/>
              <a:ext cx="2144215" cy="2226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3" name="Group 672"/>
            <p:cNvGrpSpPr/>
            <p:nvPr/>
          </p:nvGrpSpPr>
          <p:grpSpPr>
            <a:xfrm>
              <a:off x="4812210" y="4282430"/>
              <a:ext cx="618776" cy="215444"/>
              <a:chOff x="4025607" y="4878870"/>
              <a:chExt cx="618776" cy="215444"/>
            </a:xfrm>
          </p:grpSpPr>
          <p:sp>
            <p:nvSpPr>
              <p:cNvPr id="674" name="Oval 673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X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6" name="Straight Arrow Connector 675"/>
            <p:cNvCxnSpPr/>
            <p:nvPr/>
          </p:nvCxnSpPr>
          <p:spPr>
            <a:xfrm flipH="1">
              <a:off x="2546206" y="4501814"/>
              <a:ext cx="2257815" cy="142372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7" name="Group 676"/>
            <p:cNvGrpSpPr/>
            <p:nvPr/>
          </p:nvGrpSpPr>
          <p:grpSpPr>
            <a:xfrm>
              <a:off x="4034855" y="5903305"/>
              <a:ext cx="1193316" cy="718274"/>
              <a:chOff x="3843914" y="4577692"/>
              <a:chExt cx="1193316" cy="718274"/>
            </a:xfrm>
          </p:grpSpPr>
          <p:grpSp>
            <p:nvGrpSpPr>
              <p:cNvPr id="678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687" name="TextBox 686"/>
                <p:cNvSpPr txBox="1"/>
                <p:nvPr/>
              </p:nvSpPr>
              <p:spPr>
                <a:xfrm>
                  <a:off x="2194938" y="2613688"/>
                  <a:ext cx="15032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68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689" name="Oval 68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0" name="Straight Connector 689"/>
                  <p:cNvCxnSpPr>
                    <a:stCxn id="68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1" name="TextBox 69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679" name="Group 347"/>
              <p:cNvGrpSpPr/>
              <p:nvPr/>
            </p:nvGrpSpPr>
            <p:grpSpPr>
              <a:xfrm>
                <a:off x="3843914" y="4755326"/>
                <a:ext cx="1041621" cy="540640"/>
                <a:chOff x="3843914" y="4755326"/>
                <a:chExt cx="1041621" cy="540640"/>
              </a:xfrm>
            </p:grpSpPr>
            <p:grpSp>
              <p:nvGrpSpPr>
                <p:cNvPr id="680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85" name="Freeform 684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6" name="Freeform 685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1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83" name="Straight Connector 682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Straight Arrow Connector 683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2" name="TextBox 681"/>
                <p:cNvSpPr txBox="1"/>
                <p:nvPr/>
              </p:nvSpPr>
              <p:spPr>
                <a:xfrm>
                  <a:off x="3843914" y="4957412"/>
                  <a:ext cx="7350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 target gene X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92" name="Straight Arrow Connector 691"/>
            <p:cNvCxnSpPr/>
            <p:nvPr/>
          </p:nvCxnSpPr>
          <p:spPr>
            <a:xfrm flipH="1" flipV="1">
              <a:off x="4951060" y="4525210"/>
              <a:ext cx="5536" cy="15363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Arrow Connector 692"/>
            <p:cNvCxnSpPr>
              <a:endCxn id="549" idx="0"/>
            </p:cNvCxnSpPr>
            <p:nvPr/>
          </p:nvCxnSpPr>
          <p:spPr>
            <a:xfrm flipH="1">
              <a:off x="1728926" y="4028030"/>
              <a:ext cx="85831" cy="15730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4" name="Group 693"/>
            <p:cNvGrpSpPr/>
            <p:nvPr/>
          </p:nvGrpSpPr>
          <p:grpSpPr>
            <a:xfrm>
              <a:off x="-32988" y="711019"/>
              <a:ext cx="1193618" cy="994757"/>
              <a:chOff x="4911408" y="1259612"/>
              <a:chExt cx="1193618" cy="994757"/>
            </a:xfrm>
          </p:grpSpPr>
          <p:sp>
            <p:nvSpPr>
              <p:cNvPr id="695" name="Rectangle 694"/>
              <p:cNvSpPr/>
              <p:nvPr/>
            </p:nvSpPr>
            <p:spPr>
              <a:xfrm>
                <a:off x="5355136" y="1571218"/>
                <a:ext cx="45719" cy="426786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479701" y="1546477"/>
                <a:ext cx="45719" cy="45153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TextBox 697"/>
              <p:cNvSpPr txBox="1"/>
              <p:nvPr/>
            </p:nvSpPr>
            <p:spPr>
              <a:xfrm>
                <a:off x="4911408" y="150883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99" name="TextBox 698"/>
              <p:cNvSpPr txBox="1"/>
              <p:nvPr/>
            </p:nvSpPr>
            <p:spPr>
              <a:xfrm>
                <a:off x="5466567" y="14750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0" name="TextBox 699"/>
              <p:cNvSpPr txBox="1"/>
              <p:nvPr/>
            </p:nvSpPr>
            <p:spPr>
              <a:xfrm>
                <a:off x="5263642" y="12596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>
              <a:xfrm>
                <a:off x="5049414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/>
              <p:cNvSpPr/>
              <p:nvPr/>
            </p:nvSpPr>
            <p:spPr>
              <a:xfrm>
                <a:off x="5533771" y="193112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TextBox 702"/>
              <p:cNvSpPr txBox="1"/>
              <p:nvPr/>
            </p:nvSpPr>
            <p:spPr>
              <a:xfrm>
                <a:off x="4944396" y="203892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4" name="TextBox 703"/>
              <p:cNvSpPr txBox="1"/>
              <p:nvPr/>
            </p:nvSpPr>
            <p:spPr>
              <a:xfrm>
                <a:off x="5535134" y="200186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705" name="Straight Arrow Connector 704"/>
            <p:cNvCxnSpPr/>
            <p:nvPr/>
          </p:nvCxnSpPr>
          <p:spPr>
            <a:xfrm>
              <a:off x="486588" y="1492702"/>
              <a:ext cx="0" cy="332876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193"/>
            <p:cNvGrpSpPr/>
            <p:nvPr/>
          </p:nvGrpSpPr>
          <p:grpSpPr>
            <a:xfrm>
              <a:off x="313782" y="1795567"/>
              <a:ext cx="611881" cy="486337"/>
              <a:chOff x="1981664" y="2613688"/>
              <a:chExt cx="611881" cy="486337"/>
            </a:xfrm>
          </p:grpSpPr>
          <p:sp>
            <p:nvSpPr>
              <p:cNvPr id="707" name="TextBox 706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708" name="Group 186"/>
              <p:cNvGrpSpPr/>
              <p:nvPr/>
            </p:nvGrpSpPr>
            <p:grpSpPr>
              <a:xfrm>
                <a:off x="1981664" y="2769775"/>
                <a:ext cx="611881" cy="330250"/>
                <a:chOff x="1981664" y="2769775"/>
                <a:chExt cx="611881" cy="330250"/>
              </a:xfrm>
            </p:grpSpPr>
            <p:sp>
              <p:nvSpPr>
                <p:cNvPr id="709" name="Oval 708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0" name="Straight Connector 709"/>
                <p:cNvCxnSpPr>
                  <a:stCxn id="709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1" name="TextBox 710"/>
                <p:cNvSpPr txBox="1"/>
                <p:nvPr/>
              </p:nvSpPr>
              <p:spPr>
                <a:xfrm>
                  <a:off x="1981664" y="2884581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712" name="Straight Arrow Connector 711"/>
            <p:cNvCxnSpPr/>
            <p:nvPr/>
          </p:nvCxnSpPr>
          <p:spPr>
            <a:xfrm>
              <a:off x="568229" y="2339564"/>
              <a:ext cx="759576" cy="3590012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Arrow Connector 712"/>
            <p:cNvCxnSpPr/>
            <p:nvPr/>
          </p:nvCxnSpPr>
          <p:spPr>
            <a:xfrm flipV="1">
              <a:off x="1245334" y="5912096"/>
              <a:ext cx="162652" cy="504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Arrow Connector 713"/>
            <p:cNvCxnSpPr/>
            <p:nvPr/>
          </p:nvCxnSpPr>
          <p:spPr>
            <a:xfrm flipH="1">
              <a:off x="2392323" y="3918527"/>
              <a:ext cx="99401" cy="102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Arrow Connector 714"/>
            <p:cNvCxnSpPr>
              <a:stCxn id="604" idx="3"/>
            </p:cNvCxnSpPr>
            <p:nvPr/>
          </p:nvCxnSpPr>
          <p:spPr>
            <a:xfrm flipH="1">
              <a:off x="1843937" y="4240012"/>
              <a:ext cx="321428" cy="14251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Oval 715"/>
            <p:cNvSpPr/>
            <p:nvPr/>
          </p:nvSpPr>
          <p:spPr>
            <a:xfrm>
              <a:off x="4287661" y="577359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4995383" y="2560666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4941136" y="2367210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PI3K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19" name="Oval 718"/>
            <p:cNvSpPr/>
            <p:nvPr/>
          </p:nvSpPr>
          <p:spPr>
            <a:xfrm>
              <a:off x="5002383" y="3102725"/>
              <a:ext cx="303220" cy="11582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4970504" y="29071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AKT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>
              <a:stCxn id="719" idx="2"/>
            </p:cNvCxnSpPr>
            <p:nvPr/>
          </p:nvCxnSpPr>
          <p:spPr>
            <a:xfrm flipH="1">
              <a:off x="3199257" y="3160640"/>
              <a:ext cx="1803126" cy="26865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/>
            <p:cNvSpPr/>
            <p:nvPr/>
          </p:nvSpPr>
          <p:spPr>
            <a:xfrm>
              <a:off x="5738815" y="2530113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5763195" y="2344408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NIK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24" name="Group 252"/>
            <p:cNvGrpSpPr/>
            <p:nvPr/>
          </p:nvGrpSpPr>
          <p:grpSpPr>
            <a:xfrm>
              <a:off x="5819875" y="3104595"/>
              <a:ext cx="238668" cy="142232"/>
              <a:chOff x="2817170" y="2545314"/>
              <a:chExt cx="425581" cy="92725"/>
            </a:xfrm>
          </p:grpSpPr>
          <p:sp>
            <p:nvSpPr>
              <p:cNvPr id="725" name="Rounded Rectangle 724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ounded Rectangle 725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7" name="TextBox 726"/>
            <p:cNvSpPr txBox="1"/>
            <p:nvPr/>
          </p:nvSpPr>
          <p:spPr>
            <a:xfrm>
              <a:off x="5546559" y="2927199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8" name="TextBox 727"/>
            <p:cNvSpPr txBox="1"/>
            <p:nvPr/>
          </p:nvSpPr>
          <p:spPr>
            <a:xfrm>
              <a:off x="5908314" y="290519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p100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5483598" y="3517803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30" name="TextBox 729"/>
            <p:cNvSpPr txBox="1"/>
            <p:nvPr/>
          </p:nvSpPr>
          <p:spPr>
            <a:xfrm>
              <a:off x="5918498" y="353203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p52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31" name="Group 252"/>
            <p:cNvGrpSpPr/>
            <p:nvPr/>
          </p:nvGrpSpPr>
          <p:grpSpPr>
            <a:xfrm>
              <a:off x="5843628" y="3688462"/>
              <a:ext cx="202012" cy="142232"/>
              <a:chOff x="2817170" y="2545314"/>
              <a:chExt cx="360218" cy="92725"/>
            </a:xfrm>
          </p:grpSpPr>
          <p:sp>
            <p:nvSpPr>
              <p:cNvPr id="732" name="Rounded Rectangle 731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ounded Rectangle 732"/>
              <p:cNvSpPr/>
              <p:nvPr/>
            </p:nvSpPr>
            <p:spPr>
              <a:xfrm>
                <a:off x="3028841" y="2576841"/>
                <a:ext cx="148547" cy="61198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4" name="TextBox 733"/>
            <p:cNvSpPr txBox="1"/>
            <p:nvPr/>
          </p:nvSpPr>
          <p:spPr>
            <a:xfrm>
              <a:off x="3879525" y="364606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>
              <a:off x="4363638" y="749787"/>
              <a:ext cx="672853" cy="159572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Arrow Connector 735"/>
            <p:cNvCxnSpPr>
              <a:stCxn id="717" idx="4"/>
            </p:cNvCxnSpPr>
            <p:nvPr/>
          </p:nvCxnSpPr>
          <p:spPr>
            <a:xfrm>
              <a:off x="5146993" y="2676495"/>
              <a:ext cx="7000" cy="245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Arrow Connector 736"/>
            <p:cNvCxnSpPr>
              <a:endCxn id="549" idx="3"/>
            </p:cNvCxnSpPr>
            <p:nvPr/>
          </p:nvCxnSpPr>
          <p:spPr>
            <a:xfrm flipH="1">
              <a:off x="2034866" y="3811843"/>
              <a:ext cx="3696493" cy="1896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Arrow Connector 737"/>
            <p:cNvCxnSpPr>
              <a:endCxn id="730" idx="1"/>
            </p:cNvCxnSpPr>
            <p:nvPr/>
          </p:nvCxnSpPr>
          <p:spPr>
            <a:xfrm flipH="1">
              <a:off x="5918498" y="3248672"/>
              <a:ext cx="17014" cy="39108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Arrow Connector 738"/>
            <p:cNvCxnSpPr/>
            <p:nvPr/>
          </p:nvCxnSpPr>
          <p:spPr>
            <a:xfrm>
              <a:off x="5911717" y="2680191"/>
              <a:ext cx="7000" cy="245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Oval 739"/>
            <p:cNvSpPr/>
            <p:nvPr/>
          </p:nvSpPr>
          <p:spPr>
            <a:xfrm>
              <a:off x="6063645" y="983075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1" name="Straight Arrow Connector 740"/>
            <p:cNvCxnSpPr>
              <a:stCxn id="740" idx="4"/>
            </p:cNvCxnSpPr>
            <p:nvPr/>
          </p:nvCxnSpPr>
          <p:spPr>
            <a:xfrm flipH="1">
              <a:off x="5949272" y="1084668"/>
              <a:ext cx="165173" cy="12441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5675333" y="804057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58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340252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Immune System </a:t>
            </a:r>
            <a:r>
              <a:rPr lang="en-US" sz="3600" b="1" dirty="0" smtClean="0">
                <a:latin typeface="+mn-lt"/>
              </a:rPr>
              <a:t>– two lines of defense</a:t>
            </a:r>
            <a:r>
              <a:rPr lang="en-US" b="1" dirty="0" smtClean="0">
                <a:latin typeface="+mn-lt"/>
              </a:rPr>
              <a:t> 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000577"/>
            <a:ext cx="8062066" cy="41764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3731671"/>
            <a:ext cx="946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bacteria</a:t>
            </a:r>
          </a:p>
          <a:p>
            <a:r>
              <a:rPr lang="en-US" sz="1600" dirty="0"/>
              <a:t>v</a:t>
            </a:r>
            <a:r>
              <a:rPr lang="en-US" sz="1600" dirty="0" smtClean="0"/>
              <a:t>iruses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ungi</a:t>
            </a:r>
          </a:p>
          <a:p>
            <a:r>
              <a:rPr lang="en-US" sz="1600" dirty="0" smtClean="0"/>
              <a:t>…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7164288" y="6131455"/>
            <a:ext cx="1710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www.nobelprize.org</a:t>
            </a:r>
            <a:endParaRPr 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459116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Computational Modeling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20</a:t>
            </a:fld>
            <a:endParaRPr lang="en-US"/>
          </a:p>
        </p:txBody>
      </p:sp>
      <p:pic>
        <p:nvPicPr>
          <p:cNvPr id="351" name="Picture 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726" y="1378252"/>
            <a:ext cx="7392206" cy="520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An ODE-based Model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21</a:t>
            </a:fld>
            <a:endParaRPr lang="en-US"/>
          </a:p>
        </p:txBody>
      </p:sp>
      <p:sp>
        <p:nvSpPr>
          <p:cNvPr id="24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smtClean="0"/>
              <a:t>97 </a:t>
            </a:r>
            <a:r>
              <a:rPr lang="en-US" dirty="0"/>
              <a:t>species, </a:t>
            </a:r>
            <a:r>
              <a:rPr lang="en-US" dirty="0" smtClean="0"/>
              <a:t>124 </a:t>
            </a:r>
            <a:r>
              <a:rPr lang="en-US" dirty="0"/>
              <a:t>reactions, </a:t>
            </a:r>
            <a:r>
              <a:rPr lang="en-US" dirty="0" smtClean="0"/>
              <a:t>147 </a:t>
            </a:r>
            <a:r>
              <a:rPr lang="en-US" dirty="0"/>
              <a:t>parameters (</a:t>
            </a:r>
            <a:r>
              <a:rPr lang="en-US" b="1" dirty="0" smtClean="0">
                <a:solidFill>
                  <a:srgbClr val="0000FF"/>
                </a:solidFill>
              </a:rPr>
              <a:t>120 </a:t>
            </a:r>
            <a:r>
              <a:rPr lang="en-US" b="1" dirty="0">
                <a:solidFill>
                  <a:srgbClr val="0000FF"/>
                </a:solidFill>
              </a:rPr>
              <a:t>unknowns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Association/dissociation, translocation: mass action kinetics</a:t>
            </a:r>
          </a:p>
          <a:p>
            <a:pPr lvl="1"/>
            <a:r>
              <a:rPr lang="en-US" dirty="0"/>
              <a:t>Phosphorylation/activation: </a:t>
            </a:r>
            <a:r>
              <a:rPr lang="en-US" dirty="0" err="1"/>
              <a:t>Michaelis-Menten</a:t>
            </a:r>
            <a:r>
              <a:rPr lang="en-US" dirty="0"/>
              <a:t> kinetics</a:t>
            </a:r>
          </a:p>
          <a:p>
            <a:pPr lvl="1"/>
            <a:r>
              <a:rPr lang="en-US" dirty="0"/>
              <a:t>Gene transcription: </a:t>
            </a:r>
            <a:r>
              <a:rPr lang="en-US" i="1" dirty="0" err="1"/>
              <a:t>Kuttkrishnan</a:t>
            </a:r>
            <a:r>
              <a:rPr lang="en-US" i="1" dirty="0"/>
              <a:t> et al, 2010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57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Model Calibration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448" y="7915"/>
            <a:ext cx="3596060" cy="410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64088" y="2468563"/>
            <a:ext cx="8579296" cy="4389437"/>
          </a:xfrm>
          <a:prstGeom prst="rect">
            <a:avLst/>
          </a:prstGeom>
        </p:spPr>
        <p:txBody>
          <a:bodyPr/>
          <a:lstStyle>
            <a:lvl1pPr marL="342900" indent="-3429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95000"/>
              <a:buFont typeface="Wingdings 2" charset="0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charset="0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charset="0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58B80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-13873163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3986D"/>
              </a:buClr>
              <a:buSzPct val="65000"/>
              <a:buFont typeface="Wingdings 2" charset="0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 2" charset="0"/>
              <a:buNone/>
            </a:pPr>
            <a:r>
              <a:rPr lang="en-US" smtClean="0">
                <a:solidFill>
                  <a:srgbClr val="C00000"/>
                </a:solidFill>
              </a:rPr>
              <a:t> </a:t>
            </a:r>
          </a:p>
          <a:p>
            <a:pPr lvl="1"/>
            <a:endParaRPr lang="en-US" smtClean="0"/>
          </a:p>
          <a:p>
            <a:pPr marL="0" indent="0">
              <a:buFont typeface="Wingdings 2" charset="0"/>
              <a:buNone/>
            </a:pPr>
            <a:endParaRPr lang="en-US" dirty="0" smtClean="0"/>
          </a:p>
        </p:txBody>
      </p:sp>
      <p:graphicFrame>
        <p:nvGraphicFramePr>
          <p:cNvPr id="7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815752"/>
              </p:ext>
            </p:extLst>
          </p:nvPr>
        </p:nvGraphicFramePr>
        <p:xfrm>
          <a:off x="5730552" y="4306143"/>
          <a:ext cx="3200400" cy="243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" name="Visio" r:id="rId4" imgW="3809459" imgH="2552158" progId="Visio.Drawing.11">
                  <p:embed/>
                </p:oleObj>
              </mc:Choice>
              <mc:Fallback>
                <p:oleObj name="Visio" r:id="rId4" imgW="3809459" imgH="2552158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552" y="4306143"/>
                        <a:ext cx="3200400" cy="2435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3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365104"/>
            <a:ext cx="5365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3"/>
          <p:cNvSpPr>
            <a:spLocks noChangeShapeType="1"/>
          </p:cNvSpPr>
          <p:nvPr/>
        </p:nvSpPr>
        <p:spPr bwMode="auto">
          <a:xfrm flipH="1" flipV="1">
            <a:off x="7100565" y="4546402"/>
            <a:ext cx="136525" cy="1539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10" name="Arc 9"/>
          <p:cNvSpPr/>
          <p:nvPr/>
        </p:nvSpPr>
        <p:spPr>
          <a:xfrm>
            <a:off x="5940152" y="5517232"/>
            <a:ext cx="5544616" cy="1728192"/>
          </a:xfrm>
          <a:prstGeom prst="arc">
            <a:avLst>
              <a:gd name="adj1" fmla="val 10882300"/>
              <a:gd name="adj2" fmla="val 11461834"/>
            </a:avLst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>
            <a:off x="5940152" y="5589240"/>
            <a:ext cx="5544616" cy="1728192"/>
          </a:xfrm>
          <a:prstGeom prst="arc">
            <a:avLst>
              <a:gd name="adj1" fmla="val 10882300"/>
              <a:gd name="adj2" fmla="val 11509754"/>
            </a:avLst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>
            <a:off x="5940152" y="5661248"/>
            <a:ext cx="5544616" cy="1484784"/>
          </a:xfrm>
          <a:prstGeom prst="arc">
            <a:avLst>
              <a:gd name="adj1" fmla="val 10882300"/>
              <a:gd name="adj2" fmla="val 11363499"/>
            </a:avLst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/>
          <p:cNvSpPr/>
          <p:nvPr/>
        </p:nvSpPr>
        <p:spPr>
          <a:xfrm>
            <a:off x="5940152" y="5301208"/>
            <a:ext cx="5544616" cy="2088232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/>
          <p:cNvSpPr/>
          <p:nvPr/>
        </p:nvSpPr>
        <p:spPr>
          <a:xfrm>
            <a:off x="5940152" y="5229200"/>
            <a:ext cx="5544616" cy="2088232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/>
          <p:cNvSpPr/>
          <p:nvPr/>
        </p:nvSpPr>
        <p:spPr>
          <a:xfrm>
            <a:off x="5940152" y="5373216"/>
            <a:ext cx="5544616" cy="2088232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3366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>
            <a:off x="5940152" y="4797152"/>
            <a:ext cx="5608240" cy="3240360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/>
          <p:cNvSpPr/>
          <p:nvPr/>
        </p:nvSpPr>
        <p:spPr>
          <a:xfrm>
            <a:off x="5940152" y="4725144"/>
            <a:ext cx="5608240" cy="3240360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c 17"/>
          <p:cNvSpPr/>
          <p:nvPr/>
        </p:nvSpPr>
        <p:spPr>
          <a:xfrm>
            <a:off x="5940152" y="4869160"/>
            <a:ext cx="5608240" cy="3240360"/>
          </a:xfrm>
          <a:prstGeom prst="arc">
            <a:avLst>
              <a:gd name="adj1" fmla="val 10882300"/>
              <a:gd name="adj2" fmla="val 16041648"/>
            </a:avLst>
          </a:prstGeom>
          <a:ln w="12700" cmpd="sng"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ine 48"/>
          <p:cNvSpPr>
            <a:spLocks noChangeShapeType="1"/>
          </p:cNvSpPr>
          <p:nvPr/>
        </p:nvSpPr>
        <p:spPr bwMode="auto">
          <a:xfrm>
            <a:off x="8324232" y="4437112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49"/>
          <p:cNvSpPr>
            <a:spLocks noChangeShapeType="1"/>
          </p:cNvSpPr>
          <p:nvPr/>
        </p:nvSpPr>
        <p:spPr bwMode="auto">
          <a:xfrm>
            <a:off x="8380607" y="4437112"/>
            <a:ext cx="1" cy="2160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50"/>
          <p:cNvSpPr>
            <a:spLocks noChangeShapeType="1"/>
          </p:cNvSpPr>
          <p:nvPr/>
        </p:nvSpPr>
        <p:spPr bwMode="auto">
          <a:xfrm>
            <a:off x="8384514" y="4769796"/>
            <a:ext cx="1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1"/>
          <p:cNvSpPr>
            <a:spLocks noChangeShapeType="1"/>
          </p:cNvSpPr>
          <p:nvPr/>
        </p:nvSpPr>
        <p:spPr bwMode="auto">
          <a:xfrm>
            <a:off x="8330376" y="5061736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48"/>
          <p:cNvSpPr>
            <a:spLocks noChangeShapeType="1"/>
          </p:cNvSpPr>
          <p:nvPr/>
        </p:nvSpPr>
        <p:spPr bwMode="auto">
          <a:xfrm>
            <a:off x="8044016" y="4869160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" name="Line 49"/>
          <p:cNvSpPr>
            <a:spLocks noChangeShapeType="1"/>
          </p:cNvSpPr>
          <p:nvPr/>
        </p:nvSpPr>
        <p:spPr bwMode="auto">
          <a:xfrm flipH="1">
            <a:off x="8099918" y="4869160"/>
            <a:ext cx="473" cy="21726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50"/>
          <p:cNvSpPr>
            <a:spLocks noChangeShapeType="1"/>
          </p:cNvSpPr>
          <p:nvPr/>
        </p:nvSpPr>
        <p:spPr bwMode="auto">
          <a:xfrm>
            <a:off x="8097683" y="5193818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Line 51"/>
          <p:cNvSpPr>
            <a:spLocks noChangeShapeType="1"/>
          </p:cNvSpPr>
          <p:nvPr/>
        </p:nvSpPr>
        <p:spPr bwMode="auto">
          <a:xfrm>
            <a:off x="8046252" y="5301208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" name="Line 48"/>
          <p:cNvSpPr>
            <a:spLocks noChangeShapeType="1"/>
          </p:cNvSpPr>
          <p:nvPr/>
        </p:nvSpPr>
        <p:spPr bwMode="auto">
          <a:xfrm>
            <a:off x="7270742" y="4585036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Line 50"/>
          <p:cNvSpPr>
            <a:spLocks noChangeShapeType="1"/>
          </p:cNvSpPr>
          <p:nvPr/>
        </p:nvSpPr>
        <p:spPr bwMode="auto">
          <a:xfrm>
            <a:off x="7331753" y="4977794"/>
            <a:ext cx="0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Line 51"/>
          <p:cNvSpPr>
            <a:spLocks noChangeShapeType="1"/>
          </p:cNvSpPr>
          <p:nvPr/>
        </p:nvSpPr>
        <p:spPr bwMode="auto">
          <a:xfrm>
            <a:off x="7280794" y="5269944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48"/>
          <p:cNvSpPr>
            <a:spLocks noChangeShapeType="1"/>
          </p:cNvSpPr>
          <p:nvPr/>
        </p:nvSpPr>
        <p:spPr bwMode="auto">
          <a:xfrm>
            <a:off x="6887980" y="5195063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Line 49"/>
          <p:cNvSpPr>
            <a:spLocks noChangeShapeType="1"/>
          </p:cNvSpPr>
          <p:nvPr/>
        </p:nvSpPr>
        <p:spPr bwMode="auto">
          <a:xfrm>
            <a:off x="6943883" y="5195063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" name="Line 50"/>
          <p:cNvSpPr>
            <a:spLocks noChangeShapeType="1"/>
          </p:cNvSpPr>
          <p:nvPr/>
        </p:nvSpPr>
        <p:spPr bwMode="auto">
          <a:xfrm>
            <a:off x="6941647" y="5409842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Line 51"/>
          <p:cNvSpPr>
            <a:spLocks noChangeShapeType="1"/>
          </p:cNvSpPr>
          <p:nvPr/>
        </p:nvSpPr>
        <p:spPr bwMode="auto">
          <a:xfrm>
            <a:off x="6890216" y="5517232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" name="Line 48"/>
          <p:cNvSpPr>
            <a:spLocks noChangeShapeType="1"/>
          </p:cNvSpPr>
          <p:nvPr/>
        </p:nvSpPr>
        <p:spPr bwMode="auto">
          <a:xfrm>
            <a:off x="6036546" y="6070883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" name="Line 49"/>
          <p:cNvSpPr>
            <a:spLocks noChangeShapeType="1"/>
          </p:cNvSpPr>
          <p:nvPr/>
        </p:nvSpPr>
        <p:spPr bwMode="auto">
          <a:xfrm>
            <a:off x="6092449" y="6070883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50"/>
          <p:cNvSpPr>
            <a:spLocks noChangeShapeType="1"/>
          </p:cNvSpPr>
          <p:nvPr/>
        </p:nvSpPr>
        <p:spPr bwMode="auto">
          <a:xfrm>
            <a:off x="6090213" y="6285662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Line 51"/>
          <p:cNvSpPr>
            <a:spLocks noChangeShapeType="1"/>
          </p:cNvSpPr>
          <p:nvPr/>
        </p:nvSpPr>
        <p:spPr bwMode="auto">
          <a:xfrm>
            <a:off x="6038782" y="6393052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Line 48"/>
          <p:cNvSpPr>
            <a:spLocks noChangeShapeType="1"/>
          </p:cNvSpPr>
          <p:nvPr/>
        </p:nvSpPr>
        <p:spPr bwMode="auto">
          <a:xfrm>
            <a:off x="6315098" y="5518267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" name="Line 49"/>
          <p:cNvSpPr>
            <a:spLocks noChangeShapeType="1"/>
          </p:cNvSpPr>
          <p:nvPr/>
        </p:nvSpPr>
        <p:spPr bwMode="auto">
          <a:xfrm>
            <a:off x="6371001" y="5518267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Line 50"/>
          <p:cNvSpPr>
            <a:spLocks noChangeShapeType="1"/>
          </p:cNvSpPr>
          <p:nvPr/>
        </p:nvSpPr>
        <p:spPr bwMode="auto">
          <a:xfrm>
            <a:off x="6368765" y="5733046"/>
            <a:ext cx="0" cy="1073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Line 51"/>
          <p:cNvSpPr>
            <a:spLocks noChangeShapeType="1"/>
          </p:cNvSpPr>
          <p:nvPr/>
        </p:nvSpPr>
        <p:spPr bwMode="auto">
          <a:xfrm>
            <a:off x="6317334" y="5840436"/>
            <a:ext cx="10733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0"/>
          <p:cNvSpPr>
            <a:spLocks noChangeShapeType="1"/>
          </p:cNvSpPr>
          <p:nvPr/>
        </p:nvSpPr>
        <p:spPr bwMode="auto">
          <a:xfrm>
            <a:off x="7323936" y="4581128"/>
            <a:ext cx="0" cy="28803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" name="Picture 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6158631"/>
            <a:ext cx="273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 rot="20606781">
            <a:off x="6468836" y="5710128"/>
            <a:ext cx="2155877" cy="386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282944" y="5768764"/>
            <a:ext cx="605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/>
                <a:cs typeface="Arial"/>
              </a:rPr>
              <a:t>X</a:t>
            </a:r>
            <a:endParaRPr lang="en-US" sz="28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6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5086920" cy="4742216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ea typeface="宋体" charset="0"/>
                <a:cs typeface="宋体" charset="0"/>
              </a:rPr>
              <a:t>Statistical model checking (SMC) based parameter </a:t>
            </a:r>
            <a:r>
              <a:rPr lang="en-US" altLang="zh-CN" sz="2400" dirty="0" smtClean="0">
                <a:ea typeface="宋体" charset="0"/>
                <a:cs typeface="宋体" charset="0"/>
              </a:rPr>
              <a:t>estimation</a:t>
            </a:r>
          </a:p>
          <a:p>
            <a:pPr lvl="1"/>
            <a:r>
              <a:rPr lang="en-US" sz="1800" dirty="0" smtClean="0"/>
              <a:t>Encode training data as a bounded linear temporal </a:t>
            </a:r>
            <a:r>
              <a:rPr lang="en-US" sz="1800" b="1" dirty="0" smtClean="0">
                <a:solidFill>
                  <a:srgbClr val="800000"/>
                </a:solidFill>
              </a:rPr>
              <a:t>logic formula</a:t>
            </a:r>
          </a:p>
          <a:p>
            <a:pPr lvl="1"/>
            <a:r>
              <a:rPr lang="en-US" sz="1800" dirty="0" smtClean="0"/>
              <a:t>Evaluate </a:t>
            </a:r>
            <a:r>
              <a:rPr lang="en-US" sz="1800" dirty="0"/>
              <a:t>candidate parameters using SMC</a:t>
            </a:r>
          </a:p>
          <a:p>
            <a:pPr lvl="1"/>
            <a:r>
              <a:rPr lang="en-US" sz="1800" dirty="0"/>
              <a:t>Perform global optimization (e.g. SRES)</a:t>
            </a:r>
          </a:p>
          <a:p>
            <a:r>
              <a:rPr lang="en-US" sz="2400" dirty="0" smtClean="0"/>
              <a:t>Advantages:</a:t>
            </a:r>
            <a:endParaRPr lang="en-US" sz="2400" dirty="0"/>
          </a:p>
          <a:p>
            <a:pPr lvl="1"/>
            <a:r>
              <a:rPr lang="en-US" sz="1800" dirty="0"/>
              <a:t>Utilize both </a:t>
            </a:r>
            <a:r>
              <a:rPr lang="en-US" sz="1800" b="1" dirty="0">
                <a:solidFill>
                  <a:srgbClr val="800000"/>
                </a:solidFill>
              </a:rPr>
              <a:t>quantitative</a:t>
            </a:r>
            <a:r>
              <a:rPr lang="en-US" sz="1800" dirty="0"/>
              <a:t> and </a:t>
            </a:r>
            <a:r>
              <a:rPr lang="en-US" sz="1800" b="1" dirty="0">
                <a:solidFill>
                  <a:srgbClr val="800000"/>
                </a:solidFill>
              </a:rPr>
              <a:t>qualitative</a:t>
            </a:r>
            <a:r>
              <a:rPr lang="en-US" sz="1800" dirty="0"/>
              <a:t> knowledge</a:t>
            </a:r>
          </a:p>
          <a:p>
            <a:pPr lvl="1"/>
            <a:r>
              <a:rPr lang="en-US" sz="1800" dirty="0"/>
              <a:t>Deal with </a:t>
            </a:r>
            <a:r>
              <a:rPr lang="en-US" sz="1800" b="1" dirty="0">
                <a:solidFill>
                  <a:srgbClr val="800000"/>
                </a:solidFill>
              </a:rPr>
              <a:t>uncertainty</a:t>
            </a:r>
            <a:r>
              <a:rPr lang="en-US" sz="1800" dirty="0"/>
              <a:t> of the initial states and the noisy cell-population data</a:t>
            </a:r>
          </a:p>
          <a:p>
            <a:pPr lvl="1"/>
            <a:r>
              <a:rPr lang="en-US" sz="1800" dirty="0"/>
              <a:t>Good scalability due to the power of statistical testing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Model Prediction vs. Experimental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78506" y="6242561"/>
            <a:ext cx="23754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Experimental data</a:t>
            </a:r>
            <a:endParaRPr lang="en-US" sz="1400" dirty="0">
              <a:latin typeface="Calibri" panose="020F0502020204030204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039844"/>
              </p:ext>
            </p:extLst>
          </p:nvPr>
        </p:nvGraphicFramePr>
        <p:xfrm>
          <a:off x="1293945" y="1848533"/>
          <a:ext cx="1531701" cy="117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1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93945" y="1848533"/>
                        <a:ext cx="1531701" cy="1172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2678058"/>
              </p:ext>
            </p:extLst>
          </p:nvPr>
        </p:nvGraphicFramePr>
        <p:xfrm>
          <a:off x="2744506" y="1845140"/>
          <a:ext cx="1531701" cy="117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2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744506" y="1845140"/>
                        <a:ext cx="1531701" cy="1172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312877"/>
              </p:ext>
            </p:extLst>
          </p:nvPr>
        </p:nvGraphicFramePr>
        <p:xfrm>
          <a:off x="4183575" y="1848533"/>
          <a:ext cx="1531701" cy="117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3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183575" y="1848533"/>
                        <a:ext cx="1531701" cy="1172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1246263"/>
              </p:ext>
            </p:extLst>
          </p:nvPr>
        </p:nvGraphicFramePr>
        <p:xfrm>
          <a:off x="5683472" y="1848533"/>
          <a:ext cx="1531701" cy="11727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4" name="Graph" r:id="rId9" imgW="3901320" imgH="2986920" progId="Origin50.Graph">
                  <p:embed/>
                </p:oleObj>
              </mc:Choice>
              <mc:Fallback>
                <p:oleObj name="Graph" r:id="rId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83472" y="1848533"/>
                        <a:ext cx="1531701" cy="11727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963846"/>
              </p:ext>
            </p:extLst>
          </p:nvPr>
        </p:nvGraphicFramePr>
        <p:xfrm>
          <a:off x="1302430" y="2907863"/>
          <a:ext cx="1511469" cy="115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5" name="Graph" r:id="rId11" imgW="3901320" imgH="2986920" progId="Origin50.Graph">
                  <p:embed/>
                </p:oleObj>
              </mc:Choice>
              <mc:Fallback>
                <p:oleObj name="Graph" r:id="rId11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02430" y="2907863"/>
                        <a:ext cx="1511469" cy="1157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630713"/>
              </p:ext>
            </p:extLst>
          </p:nvPr>
        </p:nvGraphicFramePr>
        <p:xfrm>
          <a:off x="2754621" y="2907863"/>
          <a:ext cx="1511469" cy="115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6" name="Graph" r:id="rId13" imgW="3901320" imgH="2986920" progId="Origin50.Graph">
                  <p:embed/>
                </p:oleObj>
              </mc:Choice>
              <mc:Fallback>
                <p:oleObj name="Graph" r:id="rId1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754621" y="2907863"/>
                        <a:ext cx="1511469" cy="1157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962811"/>
              </p:ext>
            </p:extLst>
          </p:nvPr>
        </p:nvGraphicFramePr>
        <p:xfrm>
          <a:off x="4210368" y="2929744"/>
          <a:ext cx="1511469" cy="115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7" name="Graph" r:id="rId15" imgW="3901320" imgH="2986920" progId="Origin50.Graph">
                  <p:embed/>
                </p:oleObj>
              </mc:Choice>
              <mc:Fallback>
                <p:oleObj name="Graph" r:id="rId1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210368" y="2929744"/>
                        <a:ext cx="1511469" cy="1157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6566030"/>
              </p:ext>
            </p:extLst>
          </p:nvPr>
        </p:nvGraphicFramePr>
        <p:xfrm>
          <a:off x="5671900" y="2942420"/>
          <a:ext cx="1511469" cy="1157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8" name="Graph" r:id="rId17" imgW="3901320" imgH="2986920" progId="Origin50.Graph">
                  <p:embed/>
                </p:oleObj>
              </mc:Choice>
              <mc:Fallback>
                <p:oleObj name="Graph" r:id="rId1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5671900" y="2942420"/>
                        <a:ext cx="1511469" cy="1157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627686"/>
              </p:ext>
            </p:extLst>
          </p:nvPr>
        </p:nvGraphicFramePr>
        <p:xfrm>
          <a:off x="1315796" y="3973594"/>
          <a:ext cx="1496561" cy="114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899" name="Graph" r:id="rId19" imgW="3901320" imgH="2986920" progId="Origin50.Graph">
                  <p:embed/>
                </p:oleObj>
              </mc:Choice>
              <mc:Fallback>
                <p:oleObj name="Graph" r:id="rId1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315796" y="3973594"/>
                        <a:ext cx="1496561" cy="114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6827059"/>
              </p:ext>
            </p:extLst>
          </p:nvPr>
        </p:nvGraphicFramePr>
        <p:xfrm>
          <a:off x="2770240" y="3973594"/>
          <a:ext cx="1496561" cy="114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0" name="Graph" r:id="rId21" imgW="3901320" imgH="2986920" progId="Origin50.Graph">
                  <p:embed/>
                </p:oleObj>
              </mc:Choice>
              <mc:Fallback>
                <p:oleObj name="Graph" r:id="rId21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2770240" y="3973594"/>
                        <a:ext cx="1496561" cy="114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5220962"/>
              </p:ext>
            </p:extLst>
          </p:nvPr>
        </p:nvGraphicFramePr>
        <p:xfrm>
          <a:off x="4225276" y="3984800"/>
          <a:ext cx="1496561" cy="114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1" name="Graph" r:id="rId23" imgW="3901320" imgH="2986920" progId="Origin50.Graph">
                  <p:embed/>
                </p:oleObj>
              </mc:Choice>
              <mc:Fallback>
                <p:oleObj name="Graph" r:id="rId2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4225276" y="3984800"/>
                        <a:ext cx="1496561" cy="114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8983910"/>
              </p:ext>
            </p:extLst>
          </p:nvPr>
        </p:nvGraphicFramePr>
        <p:xfrm>
          <a:off x="5663451" y="3983657"/>
          <a:ext cx="1496561" cy="114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2" name="Graph" r:id="rId25" imgW="3901320" imgH="2986920" progId="Origin50.Graph">
                  <p:embed/>
                </p:oleObj>
              </mc:Choice>
              <mc:Fallback>
                <p:oleObj name="Graph" r:id="rId2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5663451" y="3983657"/>
                        <a:ext cx="1496561" cy="1145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828408"/>
              </p:ext>
            </p:extLst>
          </p:nvPr>
        </p:nvGraphicFramePr>
        <p:xfrm>
          <a:off x="1314191" y="5057960"/>
          <a:ext cx="1509704" cy="11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3" name="Graph" r:id="rId27" imgW="3901320" imgH="2986920" progId="Origin50.Graph">
                  <p:embed/>
                </p:oleObj>
              </mc:Choice>
              <mc:Fallback>
                <p:oleObj name="Graph" r:id="rId2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314191" y="5057960"/>
                        <a:ext cx="1509704" cy="11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4794643"/>
              </p:ext>
            </p:extLst>
          </p:nvPr>
        </p:nvGraphicFramePr>
        <p:xfrm>
          <a:off x="2771619" y="5074538"/>
          <a:ext cx="1509704" cy="11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4" name="Graph" r:id="rId29" imgW="3901320" imgH="2986920" progId="Origin50.Graph">
                  <p:embed/>
                </p:oleObj>
              </mc:Choice>
              <mc:Fallback>
                <p:oleObj name="Graph" r:id="rId2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771619" y="5074538"/>
                        <a:ext cx="1509704" cy="11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5993810"/>
              </p:ext>
            </p:extLst>
          </p:nvPr>
        </p:nvGraphicFramePr>
        <p:xfrm>
          <a:off x="4228085" y="5074538"/>
          <a:ext cx="1509704" cy="11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5" name="Graph" r:id="rId31" imgW="3901320" imgH="2986920" progId="Origin50.Graph">
                  <p:embed/>
                </p:oleObj>
              </mc:Choice>
              <mc:Fallback>
                <p:oleObj name="Graph" r:id="rId31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4228085" y="5074538"/>
                        <a:ext cx="1509704" cy="11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253714"/>
              </p:ext>
            </p:extLst>
          </p:nvPr>
        </p:nvGraphicFramePr>
        <p:xfrm>
          <a:off x="5686408" y="5074538"/>
          <a:ext cx="1509704" cy="115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906" name="Graph" r:id="rId33" imgW="3901320" imgH="2986920" progId="Origin50.Graph">
                  <p:embed/>
                </p:oleObj>
              </mc:Choice>
              <mc:Fallback>
                <p:oleObj name="Graph" r:id="rId3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5686408" y="5074538"/>
                        <a:ext cx="1509704" cy="115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032085" y="6229619"/>
            <a:ext cx="2361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Model prediction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814447" y="1556792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Erk</a:t>
            </a:r>
            <a:r>
              <a:rPr lang="en-US" b="1" dirty="0" smtClean="0">
                <a:solidFill>
                  <a:srgbClr val="0070C0"/>
                </a:solidFill>
              </a:rPr>
              <a:t>*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136994" y="1580772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p38*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78162" y="1623579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JNK*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86330" y="1619021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0070C0"/>
                </a:solidFill>
              </a:rPr>
              <a:t>IkBa</a:t>
            </a:r>
            <a:r>
              <a:rPr lang="en-US" b="1" dirty="0" smtClean="0">
                <a:solidFill>
                  <a:srgbClr val="0070C0"/>
                </a:solidFill>
              </a:rPr>
              <a:t>*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75537" y="2165798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99506" y="3288484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56696" y="4401460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042426" y="5443092"/>
            <a:ext cx="784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I8R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704311" y="6413256"/>
            <a:ext cx="299737" cy="0"/>
          </a:xfrm>
          <a:prstGeom prst="line">
            <a:avLst/>
          </a:prstGeom>
          <a:ln w="285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388966" y="6407616"/>
            <a:ext cx="45720" cy="45720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76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9259535"/>
              </p:ext>
            </p:extLst>
          </p:nvPr>
        </p:nvGraphicFramePr>
        <p:xfrm>
          <a:off x="3853672" y="3103461"/>
          <a:ext cx="2375555" cy="181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5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53672" y="3103461"/>
                        <a:ext cx="2375555" cy="1818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smtClean="0"/>
              <a:t>The model fits both training data and test data</a:t>
            </a:r>
          </a:p>
          <a:p>
            <a:pPr lvl="1"/>
            <a:r>
              <a:rPr lang="en-US" sz="2000" dirty="0" smtClean="0"/>
              <a:t>Test dataset: </a:t>
            </a:r>
            <a:r>
              <a:rPr lang="en-US" altLang="zh-CN" sz="2000" dirty="0" smtClean="0">
                <a:ea typeface="宋体" charset="-122"/>
              </a:rPr>
              <a:t>[IL6mRNA</a:t>
            </a:r>
            <a:r>
              <a:rPr lang="en-US" altLang="zh-CN" sz="2000" dirty="0">
                <a:ea typeface="宋体" charset="-122"/>
              </a:rPr>
              <a:t>], [IL12mRNA</a:t>
            </a:r>
            <a:r>
              <a:rPr lang="en-US" altLang="zh-CN" sz="2000" dirty="0" smtClean="0">
                <a:ea typeface="宋体" charset="-122"/>
              </a:rPr>
              <a:t>] at {0</a:t>
            </a:r>
            <a:r>
              <a:rPr lang="en-US" altLang="zh-CN" sz="2000" dirty="0">
                <a:ea typeface="宋体" charset="-122"/>
              </a:rPr>
              <a:t>, 4, 8, 12, 16, 24, 28, 32, 40, 48 h</a:t>
            </a:r>
            <a:r>
              <a:rPr lang="en-US" altLang="zh-CN" sz="2000" dirty="0" smtClean="0">
                <a:ea typeface="宋体" charset="-122"/>
              </a:rPr>
              <a:t>} under I24R condition</a:t>
            </a:r>
            <a:endParaRPr lang="en-US" altLang="zh-CN" sz="2000" dirty="0">
              <a:ea typeface="宋体" charset="-122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Model Prediction vs. Experimental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24</a:t>
            </a:fld>
            <a:endParaRPr lang="en-US"/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9151202"/>
              </p:ext>
            </p:extLst>
          </p:nvPr>
        </p:nvGraphicFramePr>
        <p:xfrm>
          <a:off x="1738637" y="3104515"/>
          <a:ext cx="2374427" cy="18180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6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38637" y="3104515"/>
                        <a:ext cx="2374427" cy="18180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 rot="16200000">
            <a:off x="1296686" y="3792409"/>
            <a:ext cx="1144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IL-12mRNA [</a:t>
            </a:r>
            <a:r>
              <a:rPr lang="en-US" sz="800" dirty="0" err="1" smtClean="0"/>
              <a:t>a.u</a:t>
            </a:r>
            <a:r>
              <a:rPr lang="en-US" sz="800" dirty="0" smtClean="0"/>
              <a:t>.]</a:t>
            </a:r>
            <a:endParaRPr lang="en-US" sz="800" dirty="0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8748716"/>
              </p:ext>
            </p:extLst>
          </p:nvPr>
        </p:nvGraphicFramePr>
        <p:xfrm>
          <a:off x="1738637" y="4652377"/>
          <a:ext cx="2365353" cy="1811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7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738637" y="4652377"/>
                        <a:ext cx="2365353" cy="1811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extBox 38"/>
          <p:cNvSpPr txBox="1"/>
          <p:nvPr/>
        </p:nvSpPr>
        <p:spPr>
          <a:xfrm rot="16200000">
            <a:off x="3447054" y="3793330"/>
            <a:ext cx="1144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IL-12mRNA [</a:t>
            </a:r>
            <a:r>
              <a:rPr lang="en-US" sz="800" dirty="0" err="1" smtClean="0"/>
              <a:t>a.u</a:t>
            </a:r>
            <a:r>
              <a:rPr lang="en-US" sz="800" dirty="0" smtClean="0"/>
              <a:t>.]</a:t>
            </a:r>
            <a:endParaRPr lang="en-US" sz="800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1296686" y="5342398"/>
            <a:ext cx="1144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IL-6mRNA [</a:t>
            </a:r>
            <a:r>
              <a:rPr lang="en-US" sz="800" dirty="0" err="1" smtClean="0"/>
              <a:t>a.u</a:t>
            </a:r>
            <a:r>
              <a:rPr lang="en-US" sz="800" dirty="0" smtClean="0"/>
              <a:t>.]</a:t>
            </a:r>
            <a:endParaRPr lang="en-US" sz="8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3447054" y="5343319"/>
            <a:ext cx="11449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IL-6mRNA [</a:t>
            </a:r>
            <a:r>
              <a:rPr lang="en-US" sz="800" dirty="0" err="1" smtClean="0"/>
              <a:t>a.u</a:t>
            </a:r>
            <a:r>
              <a:rPr lang="en-US" sz="800" dirty="0" smtClean="0"/>
              <a:t>.]</a:t>
            </a:r>
            <a:endParaRPr lang="en-US" sz="800" dirty="0"/>
          </a:p>
        </p:txBody>
      </p:sp>
      <p:sp>
        <p:nvSpPr>
          <p:cNvPr id="42" name="TextBox 41"/>
          <p:cNvSpPr txBox="1"/>
          <p:nvPr/>
        </p:nvSpPr>
        <p:spPr>
          <a:xfrm>
            <a:off x="2597654" y="6242050"/>
            <a:ext cx="527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Time [h]</a:t>
            </a:r>
            <a:endParaRPr lang="en-US" sz="800" dirty="0"/>
          </a:p>
        </p:txBody>
      </p:sp>
      <p:sp>
        <p:nvSpPr>
          <p:cNvPr id="43" name="TextBox 42"/>
          <p:cNvSpPr txBox="1"/>
          <p:nvPr/>
        </p:nvSpPr>
        <p:spPr>
          <a:xfrm>
            <a:off x="4812434" y="6283071"/>
            <a:ext cx="527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Time [h]</a:t>
            </a:r>
            <a:endParaRPr lang="en-US" sz="800" dirty="0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1208136"/>
              </p:ext>
            </p:extLst>
          </p:nvPr>
        </p:nvGraphicFramePr>
        <p:xfrm>
          <a:off x="3851751" y="4654708"/>
          <a:ext cx="2382227" cy="1823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8" name="Graph" r:id="rId9" imgW="3901320" imgH="2986920" progId="Origin50.Graph">
                  <p:embed/>
                </p:oleObj>
              </mc:Choice>
              <mc:Fallback>
                <p:oleObj name="Graph" r:id="rId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51751" y="4654708"/>
                        <a:ext cx="2382227" cy="18239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2314608" y="2969579"/>
            <a:ext cx="133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Experiment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53632" y="2958304"/>
            <a:ext cx="1336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Model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5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Sensitivity Analysis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ea typeface="宋体" charset="-122"/>
              </a:rPr>
              <a:t>Identify critical species and reactions</a:t>
            </a:r>
          </a:p>
          <a:p>
            <a:r>
              <a:rPr lang="en-US" sz="2400" dirty="0" smtClean="0">
                <a:ea typeface="宋体" charset="-122"/>
              </a:rPr>
              <a:t>Local sensitivity: </a:t>
            </a:r>
          </a:p>
          <a:p>
            <a:pPr lvl="1"/>
            <a:r>
              <a:rPr lang="en-US" altLang="zh-CN" sz="2000" dirty="0" smtClean="0">
                <a:ea typeface="宋体" charset="0"/>
                <a:cs typeface="宋体" charset="0"/>
              </a:rPr>
              <a:t>The </a:t>
            </a:r>
            <a:r>
              <a:rPr lang="en-US" altLang="zh-CN" sz="2000" dirty="0">
                <a:ea typeface="宋体" charset="0"/>
                <a:cs typeface="宋体" charset="0"/>
              </a:rPr>
              <a:t>sensitivity coefficient </a:t>
            </a:r>
            <a:r>
              <a:rPr lang="en-US" altLang="zh-CN" sz="2000" i="1" dirty="0" err="1">
                <a:solidFill>
                  <a:srgbClr val="800000"/>
                </a:solidFill>
                <a:ea typeface="宋体" charset="0"/>
                <a:cs typeface="宋体" charset="0"/>
              </a:rPr>
              <a:t>S</a:t>
            </a:r>
            <a:r>
              <a:rPr lang="en-US" altLang="zh-CN" sz="2000" i="1" baseline="-25000" dirty="0" err="1">
                <a:solidFill>
                  <a:srgbClr val="800000"/>
                </a:solidFill>
                <a:ea typeface="宋体" charset="0"/>
                <a:cs typeface="宋体" charset="0"/>
              </a:rPr>
              <a:t>ij</a:t>
            </a:r>
            <a:r>
              <a:rPr lang="en-US" altLang="zh-CN" sz="2000" dirty="0">
                <a:solidFill>
                  <a:srgbClr val="800000"/>
                </a:solidFill>
                <a:ea typeface="宋体" charset="0"/>
                <a:cs typeface="宋体" charset="0"/>
              </a:rPr>
              <a:t> </a:t>
            </a:r>
            <a:r>
              <a:rPr lang="en-US" altLang="zh-CN" sz="2000" dirty="0">
                <a:ea typeface="宋体" charset="0"/>
                <a:cs typeface="宋体" charset="0"/>
              </a:rPr>
              <a:t>is defined as the normalized first order derivatives of the model output </a:t>
            </a:r>
            <a:r>
              <a:rPr lang="en-US" altLang="zh-CN" sz="2000" i="1" dirty="0" err="1">
                <a:solidFill>
                  <a:srgbClr val="800000"/>
                </a:solidFill>
                <a:ea typeface="宋体" charset="0"/>
                <a:cs typeface="宋体" charset="0"/>
              </a:rPr>
              <a:t>O</a:t>
            </a:r>
            <a:r>
              <a:rPr lang="en-US" altLang="zh-CN" sz="2000" i="1" baseline="-25000" dirty="0" err="1">
                <a:solidFill>
                  <a:srgbClr val="800000"/>
                </a:solidFill>
                <a:ea typeface="宋体" charset="0"/>
                <a:cs typeface="宋体" charset="0"/>
              </a:rPr>
              <a:t>i</a:t>
            </a:r>
            <a:r>
              <a:rPr lang="en-US" altLang="zh-CN" sz="2000" dirty="0">
                <a:ea typeface="宋体" charset="0"/>
                <a:cs typeface="宋体" charset="0"/>
              </a:rPr>
              <a:t> with respect to the model parameter </a:t>
            </a:r>
            <a:r>
              <a:rPr lang="en-US" altLang="zh-CN" sz="2000" i="1" dirty="0">
                <a:solidFill>
                  <a:srgbClr val="800000"/>
                </a:solidFill>
                <a:ea typeface="宋体" charset="0"/>
                <a:cs typeface="宋体" charset="0"/>
              </a:rPr>
              <a:t>P</a:t>
            </a:r>
            <a:r>
              <a:rPr lang="en-US" altLang="zh-CN" sz="2000" i="1" baseline="-25000" dirty="0">
                <a:solidFill>
                  <a:srgbClr val="800000"/>
                </a:solidFill>
                <a:ea typeface="宋体" charset="0"/>
                <a:cs typeface="宋体" charset="0"/>
              </a:rPr>
              <a:t>i</a:t>
            </a:r>
            <a:r>
              <a:rPr lang="en-US" altLang="zh-CN" sz="2000" dirty="0">
                <a:solidFill>
                  <a:srgbClr val="800000"/>
                </a:solidFill>
                <a:ea typeface="宋体" charset="0"/>
                <a:cs typeface="宋体" charset="0"/>
              </a:rPr>
              <a:t> </a:t>
            </a:r>
            <a:endParaRPr lang="en-US" sz="2000" dirty="0">
              <a:solidFill>
                <a:srgbClr val="800000"/>
              </a:solidFill>
            </a:endParaRPr>
          </a:p>
          <a:p>
            <a:endParaRPr lang="en-US" sz="2400" dirty="0" smtClean="0">
              <a:ea typeface="宋体" charset="-122"/>
            </a:endParaRPr>
          </a:p>
          <a:p>
            <a:endParaRPr lang="en-US" sz="2400" dirty="0" smtClean="0">
              <a:ea typeface="宋体" charset="-122"/>
            </a:endParaRPr>
          </a:p>
          <a:p>
            <a:r>
              <a:rPr lang="en-US" sz="2400" dirty="0" smtClean="0">
                <a:ea typeface="宋体" charset="-122"/>
              </a:rPr>
              <a:t>Global sensitivity:</a:t>
            </a:r>
          </a:p>
          <a:p>
            <a:pPr lvl="1"/>
            <a:r>
              <a:rPr lang="en-US" altLang="zh-CN" sz="2000" dirty="0" smtClean="0">
                <a:ea typeface="宋体" charset="0"/>
                <a:cs typeface="宋体" charset="0"/>
              </a:rPr>
              <a:t>Assess </a:t>
            </a:r>
            <a:r>
              <a:rPr lang="en-US" altLang="zh-CN" sz="2000" dirty="0">
                <a:ea typeface="宋体" charset="0"/>
                <a:cs typeface="宋体" charset="0"/>
              </a:rPr>
              <a:t>the overall effects of parameters on the model output by simultaneously perturbing all the parameters within a parameter space </a:t>
            </a:r>
            <a:endParaRPr lang="en-US" altLang="zh-CN" sz="2000" dirty="0" smtClean="0">
              <a:ea typeface="宋体" charset="0"/>
              <a:cs typeface="宋体" charset="0"/>
            </a:endParaRPr>
          </a:p>
          <a:p>
            <a:pPr lvl="1"/>
            <a:r>
              <a:rPr lang="en-US" sz="2000" dirty="0" smtClean="0">
                <a:ea typeface="宋体" charset="0"/>
              </a:rPr>
              <a:t>SMC-based multi-parameter sensitivity analysis (MPSA)</a:t>
            </a:r>
            <a:endParaRPr lang="en-US" sz="2000" dirty="0"/>
          </a:p>
          <a:p>
            <a:pPr lvl="1"/>
            <a:endParaRPr lang="en-US" sz="2000" dirty="0">
              <a:ea typeface="宋体" charset="-122"/>
            </a:endParaRPr>
          </a:p>
          <a:p>
            <a:endParaRPr lang="en-US" dirty="0"/>
          </a:p>
        </p:txBody>
      </p:sp>
      <p:graphicFrame>
        <p:nvGraphicFramePr>
          <p:cNvPr id="1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292575"/>
              </p:ext>
            </p:extLst>
          </p:nvPr>
        </p:nvGraphicFramePr>
        <p:xfrm>
          <a:off x="3034601" y="3210950"/>
          <a:ext cx="1909187" cy="10706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4" name="Equation" r:id="rId3" imgW="838080" imgH="469800" progId="Equation.3">
                  <p:embed/>
                </p:oleObj>
              </mc:Choice>
              <mc:Fallback>
                <p:oleObj name="Equation" r:id="rId3" imgW="8380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34601" y="3210950"/>
                        <a:ext cx="1909187" cy="10706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725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29" y="1844955"/>
            <a:ext cx="2621507" cy="51271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Sensitivity Analysis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24951" y="3061144"/>
            <a:ext cx="91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IL-12</a:t>
            </a:r>
            <a:endParaRPr lang="en-US" sz="1600" b="1" baseline="-25000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6087" y="3393561"/>
            <a:ext cx="128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JAK-STAT</a:t>
            </a:r>
            <a:endParaRPr lang="en-US" sz="1600" b="1" baseline="-25000" dirty="0">
              <a:solidFill>
                <a:srgbClr val="8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5297" y="4656743"/>
            <a:ext cx="913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rgbClr val="800000"/>
                </a:solidFill>
              </a:rPr>
              <a:t>NFkB</a:t>
            </a:r>
            <a:endParaRPr lang="en-US" sz="1600" b="1" baseline="-25000" dirty="0">
              <a:solidFill>
                <a:srgbClr val="8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0003" y="4536402"/>
            <a:ext cx="128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IFN</a:t>
            </a:r>
            <a:endParaRPr lang="en-US" sz="1600" b="1" baseline="-25000" dirty="0">
              <a:solidFill>
                <a:srgbClr val="8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8922" y="1544971"/>
            <a:ext cx="134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Local SA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4564" y="2437420"/>
            <a:ext cx="1345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Global SA</a:t>
            </a:r>
            <a:endParaRPr lang="en-US" b="1" baseline="-250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73946" y="3964981"/>
            <a:ext cx="1288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800000"/>
                </a:solidFill>
              </a:rPr>
              <a:t>IL10-STAT3</a:t>
            </a:r>
            <a:endParaRPr lang="en-US" sz="1600" b="1" baseline="-25000" dirty="0">
              <a:solidFill>
                <a:srgbClr val="800000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910" y="2529080"/>
            <a:ext cx="5019372" cy="382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6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Sensitivity Analysis - Insights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280159" cy="4351338"/>
          </a:xfrm>
        </p:spPr>
        <p:txBody>
          <a:bodyPr/>
          <a:lstStyle/>
          <a:p>
            <a:r>
              <a:rPr lang="en-US" sz="2400" dirty="0"/>
              <a:t>Local sensitivity of initial concentrations under 5 conditions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MAPKs</a:t>
            </a:r>
            <a:r>
              <a:rPr lang="en-US" sz="2000" dirty="0" smtClean="0"/>
              <a:t>, AP-1</a:t>
            </a:r>
            <a:endParaRPr lang="en-US" sz="2000" dirty="0"/>
          </a:p>
          <a:p>
            <a:pPr lvl="1"/>
            <a:r>
              <a:rPr lang="en-US" sz="2000" dirty="0" err="1" smtClean="0"/>
              <a:t>IkBa-NFkB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C00000"/>
                </a:solidFill>
              </a:rPr>
              <a:t>Tyk2-Jak1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smtClean="0">
                <a:solidFill>
                  <a:srgbClr val="C00000"/>
                </a:solidFill>
              </a:rPr>
              <a:t>STAT1-STAT2</a:t>
            </a:r>
          </a:p>
          <a:p>
            <a:pPr lvl="1"/>
            <a:r>
              <a:rPr lang="en-US" sz="2000" dirty="0" smtClean="0">
                <a:solidFill>
                  <a:srgbClr val="C00000"/>
                </a:solidFill>
              </a:rPr>
              <a:t>MSK1-2, STAT3</a:t>
            </a:r>
            <a:endParaRPr lang="en-US" sz="2000" dirty="0">
              <a:solidFill>
                <a:srgbClr val="C00000"/>
              </a:solidFill>
            </a:endParaRPr>
          </a:p>
          <a:p>
            <a:r>
              <a:rPr lang="en-US" sz="2400" dirty="0"/>
              <a:t>Global sensitivity of kinetic parameters under I8R</a:t>
            </a:r>
          </a:p>
          <a:p>
            <a:pPr lvl="1"/>
            <a:r>
              <a:rPr lang="en-US" sz="2000" dirty="0" smtClean="0"/>
              <a:t>IL12</a:t>
            </a:r>
            <a:r>
              <a:rPr lang="en-US" sz="2000" dirty="0"/>
              <a:t>, </a:t>
            </a:r>
            <a:r>
              <a:rPr lang="en-US" sz="2000" dirty="0" err="1" smtClean="0"/>
              <a:t>NFkB</a:t>
            </a:r>
            <a:r>
              <a:rPr lang="en-US" sz="2000" dirty="0" smtClean="0"/>
              <a:t>, </a:t>
            </a:r>
            <a:r>
              <a:rPr lang="en-US" sz="2000" dirty="0" smtClean="0">
                <a:solidFill>
                  <a:srgbClr val="800000"/>
                </a:solidFill>
              </a:rPr>
              <a:t>JAK-STAT1</a:t>
            </a:r>
            <a:r>
              <a:rPr lang="en-US" sz="2000" dirty="0" smtClean="0"/>
              <a:t>, </a:t>
            </a:r>
            <a:r>
              <a:rPr lang="en-US" sz="2000" dirty="0"/>
              <a:t>IFN, </a:t>
            </a:r>
            <a:r>
              <a:rPr lang="en-US" sz="2000" dirty="0" smtClean="0">
                <a:solidFill>
                  <a:srgbClr val="800000"/>
                </a:solidFill>
              </a:rPr>
              <a:t>IL10-STAT3</a:t>
            </a:r>
            <a:endParaRPr lang="en-US" sz="2000" dirty="0">
              <a:solidFill>
                <a:srgbClr val="800000"/>
              </a:solidFill>
            </a:endParaRPr>
          </a:p>
          <a:p>
            <a:endParaRPr lang="en-US" dirty="0"/>
          </a:p>
        </p:txBody>
      </p:sp>
      <p:pic>
        <p:nvPicPr>
          <p:cNvPr id="376" name="Picture 37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030" y="1427515"/>
            <a:ext cx="4743839" cy="4928836"/>
          </a:xfrm>
          <a:prstGeom prst="rect">
            <a:avLst/>
          </a:prstGeom>
        </p:spPr>
      </p:pic>
      <p:sp>
        <p:nvSpPr>
          <p:cNvPr id="377" name="Rounded Rectangle 376"/>
          <p:cNvSpPr/>
          <p:nvPr/>
        </p:nvSpPr>
        <p:spPr>
          <a:xfrm>
            <a:off x="4964352" y="3561406"/>
            <a:ext cx="1164074" cy="78685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78" name="Rounded Rectangle 377"/>
          <p:cNvSpPr/>
          <p:nvPr/>
        </p:nvSpPr>
        <p:spPr>
          <a:xfrm>
            <a:off x="6457950" y="4105072"/>
            <a:ext cx="756731" cy="318748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79" name="Rounded Rectangle 378"/>
          <p:cNvSpPr/>
          <p:nvPr/>
        </p:nvSpPr>
        <p:spPr>
          <a:xfrm>
            <a:off x="6079583" y="4874185"/>
            <a:ext cx="756731" cy="1482166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80" name="Rounded Rectangle 379"/>
          <p:cNvSpPr/>
          <p:nvPr/>
        </p:nvSpPr>
        <p:spPr>
          <a:xfrm>
            <a:off x="7762672" y="1427515"/>
            <a:ext cx="531572" cy="1432417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81" name="Rounded Rectangle 380"/>
          <p:cNvSpPr/>
          <p:nvPr/>
        </p:nvSpPr>
        <p:spPr>
          <a:xfrm>
            <a:off x="5088481" y="5200221"/>
            <a:ext cx="813881" cy="558553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5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83436"/>
              </p:ext>
            </p:extLst>
          </p:nvPr>
        </p:nvGraphicFramePr>
        <p:xfrm>
          <a:off x="628650" y="3488108"/>
          <a:ext cx="3490221" cy="267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9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3488108"/>
                        <a:ext cx="3490221" cy="267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Why Synergy?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28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400" dirty="0" smtClean="0">
                <a:ea typeface="宋体" charset="-122"/>
              </a:rPr>
              <a:t>The role of IFN </a:t>
            </a:r>
          </a:p>
          <a:p>
            <a:pPr lvl="1"/>
            <a:r>
              <a:rPr lang="en-US" sz="2000" dirty="0" smtClean="0">
                <a:ea typeface="宋体" charset="-122"/>
              </a:rPr>
              <a:t>IFN </a:t>
            </a:r>
            <a:r>
              <a:rPr lang="en-US" sz="2000" dirty="0">
                <a:ea typeface="宋体" charset="-122"/>
              </a:rPr>
              <a:t>production is predominately governed by TLR3 </a:t>
            </a:r>
            <a:r>
              <a:rPr lang="en-US" sz="2000" dirty="0" smtClean="0">
                <a:ea typeface="宋体" charset="-122"/>
              </a:rPr>
              <a:t>activation, while cytokine </a:t>
            </a:r>
            <a:r>
              <a:rPr lang="en-US" sz="2000" dirty="0">
                <a:ea typeface="宋体" charset="-122"/>
              </a:rPr>
              <a:t>production is regulated by a subtle coordination of TLR3 and TLR7 pathways </a:t>
            </a:r>
            <a:endParaRPr lang="en-US" sz="20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9941" y="3457311"/>
            <a:ext cx="184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Cytokines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98914" y="4359376"/>
            <a:ext cx="978256" cy="460069"/>
          </a:xfrm>
          <a:custGeom>
            <a:avLst/>
            <a:gdLst>
              <a:gd name="connsiteX0" fmla="*/ 0 w 753374"/>
              <a:gd name="connsiteY0" fmla="*/ 431349 h 431349"/>
              <a:gd name="connsiteX1" fmla="*/ 368061 w 753374"/>
              <a:gd name="connsiteY1" fmla="*/ 29 h 431349"/>
              <a:gd name="connsiteX2" fmla="*/ 753374 w 753374"/>
              <a:gd name="connsiteY2" fmla="*/ 414097 h 43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374" h="431349">
                <a:moveTo>
                  <a:pt x="0" y="431349"/>
                </a:moveTo>
                <a:cubicBezTo>
                  <a:pt x="121249" y="217126"/>
                  <a:pt x="242499" y="2904"/>
                  <a:pt x="368061" y="29"/>
                </a:cubicBezTo>
                <a:cubicBezTo>
                  <a:pt x="493623" y="-2846"/>
                  <a:pt x="623498" y="205625"/>
                  <a:pt x="753374" y="414097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4380" y="4006031"/>
            <a:ext cx="12214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Increasing </a:t>
            </a:r>
            <a:r>
              <a:rPr lang="el-G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Δ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23091"/>
              </p:ext>
            </p:extLst>
          </p:nvPr>
        </p:nvGraphicFramePr>
        <p:xfrm>
          <a:off x="3907747" y="3506283"/>
          <a:ext cx="3488059" cy="267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0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07747" y="3506283"/>
                        <a:ext cx="3488059" cy="267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Straight Arrow Connector 12"/>
          <p:cNvCxnSpPr/>
          <p:nvPr/>
        </p:nvCxnSpPr>
        <p:spPr>
          <a:xfrm>
            <a:off x="4900515" y="4130105"/>
            <a:ext cx="229597" cy="524731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3945620">
            <a:off x="4586430" y="4386435"/>
            <a:ext cx="151201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Increasing </a:t>
            </a:r>
            <a:r>
              <a:rPr lang="el-G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Δ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218" y="3458910"/>
            <a:ext cx="184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Interferon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39605" y="5884191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194120" y="4512960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IL-12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392853" y="5831942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19" name="TextBox 18"/>
          <p:cNvSpPr txBox="1"/>
          <p:nvPr/>
        </p:nvSpPr>
        <p:spPr>
          <a:xfrm rot="16200000">
            <a:off x="3674533" y="4450910"/>
            <a:ext cx="79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IFN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58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628650" y="3488108"/>
          <a:ext cx="3490221" cy="267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1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3488108"/>
                        <a:ext cx="3490221" cy="267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Why Synergy?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29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400" dirty="0" smtClean="0">
                <a:ea typeface="宋体" charset="-122"/>
              </a:rPr>
              <a:t>The role of IFN</a:t>
            </a:r>
          </a:p>
          <a:p>
            <a:pPr lvl="1"/>
            <a:r>
              <a:rPr lang="en-US" sz="2000" dirty="0" smtClean="0">
                <a:ea typeface="宋体" charset="-122"/>
              </a:rPr>
              <a:t>IFN </a:t>
            </a:r>
            <a:r>
              <a:rPr lang="en-US" sz="2000" dirty="0">
                <a:ea typeface="宋体" charset="-122"/>
              </a:rPr>
              <a:t>production is predominately governed by TLR3 </a:t>
            </a:r>
            <a:r>
              <a:rPr lang="en-US" sz="2000" dirty="0" smtClean="0">
                <a:ea typeface="宋体" charset="-122"/>
              </a:rPr>
              <a:t>activation, while cytokine </a:t>
            </a:r>
            <a:r>
              <a:rPr lang="en-US" sz="2000" dirty="0">
                <a:ea typeface="宋体" charset="-122"/>
              </a:rPr>
              <a:t>production is regulated by a subtle coordination of TLR3 and TLR7 pathways </a:t>
            </a:r>
            <a:endParaRPr lang="en-US" sz="20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59941" y="3457311"/>
            <a:ext cx="184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Cytokines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598914" y="4359376"/>
            <a:ext cx="978256" cy="460069"/>
          </a:xfrm>
          <a:custGeom>
            <a:avLst/>
            <a:gdLst>
              <a:gd name="connsiteX0" fmla="*/ 0 w 753374"/>
              <a:gd name="connsiteY0" fmla="*/ 431349 h 431349"/>
              <a:gd name="connsiteX1" fmla="*/ 368061 w 753374"/>
              <a:gd name="connsiteY1" fmla="*/ 29 h 431349"/>
              <a:gd name="connsiteX2" fmla="*/ 753374 w 753374"/>
              <a:gd name="connsiteY2" fmla="*/ 414097 h 43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3374" h="431349">
                <a:moveTo>
                  <a:pt x="0" y="431349"/>
                </a:moveTo>
                <a:cubicBezTo>
                  <a:pt x="121249" y="217126"/>
                  <a:pt x="242499" y="2904"/>
                  <a:pt x="368061" y="29"/>
                </a:cubicBezTo>
                <a:cubicBezTo>
                  <a:pt x="493623" y="-2846"/>
                  <a:pt x="623498" y="205625"/>
                  <a:pt x="753374" y="414097"/>
                </a:cubicBezTo>
              </a:path>
            </a:pathLst>
          </a:custGeom>
          <a:noFill/>
          <a:ln w="38100">
            <a:solidFill>
              <a:schemeClr val="bg1">
                <a:lumMod val="75000"/>
              </a:schemeClr>
            </a:solidFill>
            <a:headEnd type="none" w="med" len="med"/>
            <a:tailEnd type="triangl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4380" y="4006031"/>
            <a:ext cx="12214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Increasing </a:t>
            </a:r>
            <a:r>
              <a:rPr lang="el-G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Δ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80218" y="3458910"/>
            <a:ext cx="1840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Interferon</a:t>
            </a:r>
            <a:endParaRPr lang="en-US" b="1" dirty="0">
              <a:solidFill>
                <a:srgbClr val="0070C0"/>
              </a:solidFill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891713"/>
              </p:ext>
            </p:extLst>
          </p:nvPr>
        </p:nvGraphicFramePr>
        <p:xfrm>
          <a:off x="3977467" y="3489269"/>
          <a:ext cx="3469583" cy="2656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72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77467" y="3489269"/>
                        <a:ext cx="3469583" cy="2656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911268" y="3998792"/>
            <a:ext cx="122141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Increasing </a:t>
            </a:r>
            <a:r>
              <a:rPr lang="el-GR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Δ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</a:rPr>
              <a:t>t 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080119" y="4310769"/>
            <a:ext cx="690871" cy="11295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139605" y="5884191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94120" y="4512960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IL-12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392853" y="5831942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3674533" y="4450910"/>
            <a:ext cx="796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IFN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4492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lpi.oregonstate.edu/infocenter/macroph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49" y="2210547"/>
            <a:ext cx="4793064" cy="353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Innate Immune System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6250"/>
            <a:ext cx="3543299" cy="4351338"/>
          </a:xfrm>
        </p:spPr>
        <p:txBody>
          <a:bodyPr>
            <a:noAutofit/>
          </a:bodyPr>
          <a:lstStyle/>
          <a:p>
            <a:r>
              <a:rPr lang="en-US" sz="2000" dirty="0"/>
              <a:t>Recognize </a:t>
            </a:r>
            <a:r>
              <a:rPr lang="en-US" sz="2000" dirty="0" smtClean="0"/>
              <a:t>pathogens </a:t>
            </a:r>
            <a:endParaRPr lang="en-US" sz="2000" dirty="0"/>
          </a:p>
          <a:p>
            <a:r>
              <a:rPr lang="en-US" sz="2000" dirty="0"/>
              <a:t>Recruit immune cells to sites of infection (via cytokines)</a:t>
            </a:r>
          </a:p>
          <a:p>
            <a:r>
              <a:rPr lang="en-US" sz="2000" dirty="0"/>
              <a:t>Activate adaptive immune system  (e.g. antigen presentation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b="1" dirty="0">
                <a:solidFill>
                  <a:srgbClr val="0070C0"/>
                </a:solidFill>
              </a:rPr>
              <a:t>PAMP</a:t>
            </a:r>
          </a:p>
          <a:p>
            <a:pPr lvl="1"/>
            <a:r>
              <a:rPr lang="en-US" sz="1600" dirty="0"/>
              <a:t>Bacteria: lipopolysaccharide (LPS), </a:t>
            </a:r>
            <a:r>
              <a:rPr lang="en-US" sz="1600" dirty="0" err="1"/>
              <a:t>flagellin</a:t>
            </a:r>
            <a:endParaRPr lang="en-US" sz="1600" dirty="0"/>
          </a:p>
          <a:p>
            <a:pPr lvl="1"/>
            <a:r>
              <a:rPr lang="en-US" sz="1600" dirty="0"/>
              <a:t>Viruses: </a:t>
            </a:r>
            <a:r>
              <a:rPr lang="en-US" sz="1600" dirty="0" err="1"/>
              <a:t>dsRNA</a:t>
            </a:r>
            <a:r>
              <a:rPr lang="en-US" sz="1600" dirty="0"/>
              <a:t>, </a:t>
            </a:r>
            <a:r>
              <a:rPr lang="en-US" sz="1600" dirty="0" err="1"/>
              <a:t>ssRNA</a:t>
            </a:r>
            <a:r>
              <a:rPr lang="en-US" sz="1600" dirty="0"/>
              <a:t> </a:t>
            </a:r>
          </a:p>
          <a:p>
            <a:r>
              <a:rPr lang="en-US" sz="2000" b="1" dirty="0">
                <a:solidFill>
                  <a:srgbClr val="0070C0"/>
                </a:solidFill>
              </a:rPr>
              <a:t>PRR</a:t>
            </a:r>
          </a:p>
          <a:p>
            <a:pPr lvl="1"/>
            <a:r>
              <a:rPr lang="en-US" sz="1600" dirty="0"/>
              <a:t>Toll-like </a:t>
            </a:r>
            <a:r>
              <a:rPr lang="en-US" sz="1600" dirty="0" smtClean="0"/>
              <a:t>receptors (</a:t>
            </a:r>
            <a:r>
              <a:rPr lang="en-US" sz="1600" b="1" dirty="0" smtClean="0">
                <a:solidFill>
                  <a:srgbClr val="C00000"/>
                </a:solidFill>
              </a:rPr>
              <a:t>TLR</a:t>
            </a:r>
            <a:r>
              <a:rPr lang="en-US" sz="1600" dirty="0" smtClean="0"/>
              <a:t>), nucleotide-binding </a:t>
            </a:r>
            <a:r>
              <a:rPr lang="en-US" sz="1600" dirty="0" err="1" smtClean="0"/>
              <a:t>oligomerization</a:t>
            </a:r>
            <a:r>
              <a:rPr lang="en-US" sz="1600" dirty="0" smtClean="0"/>
              <a:t> domain-containing protein (NOD)-like receptors, retinoic acid-inducible gene (RIG)-I-like receptors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36115" y="6277303"/>
            <a:ext cx="17104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lpi.oregonstate.edu</a:t>
            </a:r>
            <a:endParaRPr lang="en-US" sz="11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646531" y="1855680"/>
            <a:ext cx="10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PAMP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6415" y="2715547"/>
            <a:ext cx="1075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PRR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08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30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383830" y="52183"/>
            <a:ext cx="6563367" cy="6805817"/>
            <a:chOff x="-32988" y="364606"/>
            <a:chExt cx="6563367" cy="6805817"/>
          </a:xfrm>
        </p:grpSpPr>
        <p:grpSp>
          <p:nvGrpSpPr>
            <p:cNvPr id="374" name="Group 9"/>
            <p:cNvGrpSpPr/>
            <p:nvPr/>
          </p:nvGrpSpPr>
          <p:grpSpPr>
            <a:xfrm>
              <a:off x="1" y="5031252"/>
              <a:ext cx="6245224" cy="1608576"/>
              <a:chOff x="474127" y="2827689"/>
              <a:chExt cx="5334005" cy="1608576"/>
            </a:xfrm>
          </p:grpSpPr>
          <p:sp>
            <p:nvSpPr>
              <p:cNvPr id="375" name="Arc 374"/>
              <p:cNvSpPr/>
              <p:nvPr/>
            </p:nvSpPr>
            <p:spPr>
              <a:xfrm>
                <a:off x="474133" y="2827689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6" name="Arc 375"/>
              <p:cNvSpPr/>
              <p:nvPr/>
            </p:nvSpPr>
            <p:spPr>
              <a:xfrm>
                <a:off x="474127" y="2861565"/>
                <a:ext cx="5333999" cy="1574700"/>
              </a:xfrm>
              <a:prstGeom prst="arc">
                <a:avLst>
                  <a:gd name="adj1" fmla="val 10876538"/>
                  <a:gd name="adj2" fmla="val 21518784"/>
                </a:avLst>
              </a:prstGeom>
              <a:ln w="19050">
                <a:solidFill>
                  <a:schemeClr val="tx1"/>
                </a:solidFill>
                <a:prstDash val="lg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7" name="Group 16"/>
            <p:cNvGrpSpPr/>
            <p:nvPr/>
          </p:nvGrpSpPr>
          <p:grpSpPr>
            <a:xfrm>
              <a:off x="1154614" y="1375516"/>
              <a:ext cx="3458700" cy="763634"/>
              <a:chOff x="880533" y="813495"/>
              <a:chExt cx="3903134" cy="814934"/>
            </a:xfrm>
          </p:grpSpPr>
          <p:grpSp>
            <p:nvGrpSpPr>
              <p:cNvPr id="378" name="Group 14"/>
              <p:cNvGrpSpPr/>
              <p:nvPr/>
            </p:nvGrpSpPr>
            <p:grpSpPr>
              <a:xfrm>
                <a:off x="880533" y="813495"/>
                <a:ext cx="3903134" cy="814934"/>
                <a:chOff x="880533" y="813495"/>
                <a:chExt cx="3903134" cy="814934"/>
              </a:xfrm>
            </p:grpSpPr>
            <p:sp>
              <p:nvSpPr>
                <p:cNvPr id="380" name="Rounded Rectangle 379"/>
                <p:cNvSpPr/>
                <p:nvPr/>
              </p:nvSpPr>
              <p:spPr>
                <a:xfrm>
                  <a:off x="880533" y="813495"/>
                  <a:ext cx="3903134" cy="814934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Rounded Rectangle 380"/>
                <p:cNvSpPr/>
                <p:nvPr/>
              </p:nvSpPr>
              <p:spPr>
                <a:xfrm>
                  <a:off x="931329" y="876739"/>
                  <a:ext cx="3805486" cy="697392"/>
                </a:xfrm>
                <a:prstGeom prst="roundRect">
                  <a:avLst/>
                </a:prstGeom>
                <a:noFill/>
                <a:ln w="19050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9" name="TextBox 378"/>
              <p:cNvSpPr txBox="1"/>
              <p:nvPr/>
            </p:nvSpPr>
            <p:spPr>
              <a:xfrm>
                <a:off x="906398" y="839929"/>
                <a:ext cx="999072" cy="2299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err="1" smtClean="0">
                    <a:latin typeface="Arial"/>
                    <a:cs typeface="Arial"/>
                  </a:rPr>
                  <a:t>Endosome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382" name="TextBox 381"/>
            <p:cNvSpPr txBox="1"/>
            <p:nvPr/>
          </p:nvSpPr>
          <p:spPr>
            <a:xfrm>
              <a:off x="2148282" y="1860665"/>
              <a:ext cx="58644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TLR7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4186484" y="1853249"/>
              <a:ext cx="569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TLR3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384" name="TextBox 383"/>
            <p:cNvSpPr txBox="1"/>
            <p:nvPr/>
          </p:nvSpPr>
          <p:spPr>
            <a:xfrm>
              <a:off x="3459075" y="1836317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dsRNA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385" name="TextBox 384"/>
            <p:cNvSpPr txBox="1"/>
            <p:nvPr/>
          </p:nvSpPr>
          <p:spPr>
            <a:xfrm>
              <a:off x="1384297" y="1832874"/>
              <a:ext cx="64817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 smtClean="0">
                  <a:latin typeface="Arial"/>
                  <a:cs typeface="Arial"/>
                </a:rPr>
                <a:t>ssRNA</a:t>
              </a:r>
              <a:endParaRPr lang="en-US" sz="800" dirty="0">
                <a:latin typeface="Arial"/>
                <a:cs typeface="Arial"/>
              </a:endParaRPr>
            </a:p>
          </p:txBody>
        </p:sp>
        <p:grpSp>
          <p:nvGrpSpPr>
            <p:cNvPr id="386" name="Group 108"/>
            <p:cNvGrpSpPr/>
            <p:nvPr/>
          </p:nvGrpSpPr>
          <p:grpSpPr>
            <a:xfrm>
              <a:off x="1692998" y="1646451"/>
              <a:ext cx="364060" cy="736535"/>
              <a:chOff x="1692998" y="1159878"/>
              <a:chExt cx="364060" cy="736535"/>
            </a:xfrm>
          </p:grpSpPr>
          <p:grpSp>
            <p:nvGrpSpPr>
              <p:cNvPr id="387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389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391" name="Oval 390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2" name="Oval 391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3" name="Oval 392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4" name="Oval 393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5" name="Oval 394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6" name="Oval 395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7" name="Oval 396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8" name="Oval 397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9" name="Oval 398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390" name="Straight Connector 389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8" name="Rounded Rectangle 387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0" name="Group 109"/>
            <p:cNvGrpSpPr/>
            <p:nvPr/>
          </p:nvGrpSpPr>
          <p:grpSpPr>
            <a:xfrm>
              <a:off x="3752342" y="1646451"/>
              <a:ext cx="364060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01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03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05" name="Oval 404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6" name="Oval 405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7" name="Oval 406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8" name="Oval 407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9" name="Oval 408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0" name="Oval 409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1" name="Oval 410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2" name="Oval 411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3" name="Oval 412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04" name="Straight Connector 403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2" name="Rounded Rectangle 401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14" name="Group 115"/>
            <p:cNvGrpSpPr/>
            <p:nvPr/>
          </p:nvGrpSpPr>
          <p:grpSpPr>
            <a:xfrm>
              <a:off x="2092843" y="2257161"/>
              <a:ext cx="616484" cy="279884"/>
              <a:chOff x="1929351" y="1785856"/>
              <a:chExt cx="616484" cy="279884"/>
            </a:xfrm>
          </p:grpSpPr>
          <p:grpSp>
            <p:nvGrpSpPr>
              <p:cNvPr id="415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17" name="Rounded Rectangle 416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Oval 417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16" name="TextBox 415"/>
              <p:cNvSpPr txBox="1"/>
              <p:nvPr/>
            </p:nvSpPr>
            <p:spPr>
              <a:xfrm>
                <a:off x="1933954" y="178585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MyD88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19" name="Group 116"/>
            <p:cNvGrpSpPr/>
            <p:nvPr/>
          </p:nvGrpSpPr>
          <p:grpSpPr>
            <a:xfrm flipH="1">
              <a:off x="1866050" y="1643636"/>
              <a:ext cx="389809" cy="736535"/>
              <a:chOff x="1692998" y="1159878"/>
              <a:chExt cx="364060" cy="736535"/>
            </a:xfrm>
          </p:grpSpPr>
          <p:grpSp>
            <p:nvGrpSpPr>
              <p:cNvPr id="420" name="Group 55"/>
              <p:cNvGrpSpPr/>
              <p:nvPr/>
            </p:nvGrpSpPr>
            <p:grpSpPr>
              <a:xfrm>
                <a:off x="1692998" y="1159878"/>
                <a:ext cx="364060" cy="550280"/>
                <a:chOff x="1498593" y="2006495"/>
                <a:chExt cx="364060" cy="550280"/>
              </a:xfrm>
            </p:grpSpPr>
            <p:grpSp>
              <p:nvGrpSpPr>
                <p:cNvPr id="422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</p:grpSpPr>
              <p:sp>
                <p:nvSpPr>
                  <p:cNvPr id="424" name="Oval 423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5" name="Oval 424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6" name="Oval 425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7" name="Oval 426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8" name="Oval 427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9" name="Oval 428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0" name="Oval 429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1" name="Oval 430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2" name="Oval 431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solidFill>
                    <a:schemeClr val="accent1"/>
                  </a:solidFill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23" name="Straight Connector 422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ln w="31750"/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21" name="Rounded Rectangle 420"/>
              <p:cNvSpPr/>
              <p:nvPr/>
            </p:nvSpPr>
            <p:spPr>
              <a:xfrm>
                <a:off x="1853154" y="1710159"/>
                <a:ext cx="67750" cy="186254"/>
              </a:xfrm>
              <a:prstGeom prst="round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3" name="Group 133"/>
            <p:cNvGrpSpPr/>
            <p:nvPr/>
          </p:nvGrpSpPr>
          <p:grpSpPr>
            <a:xfrm flipH="1">
              <a:off x="3930122" y="1646463"/>
              <a:ext cx="379398" cy="736535"/>
              <a:chOff x="3752342" y="1159878"/>
              <a:chExt cx="364060" cy="736535"/>
            </a:xfrm>
            <a:solidFill>
              <a:schemeClr val="bg1">
                <a:lumMod val="50000"/>
              </a:schemeClr>
            </a:solidFill>
          </p:grpSpPr>
          <p:grpSp>
            <p:nvGrpSpPr>
              <p:cNvPr id="434" name="Group 55"/>
              <p:cNvGrpSpPr/>
              <p:nvPr/>
            </p:nvGrpSpPr>
            <p:grpSpPr>
              <a:xfrm>
                <a:off x="3752342" y="1159878"/>
                <a:ext cx="364060" cy="550280"/>
                <a:chOff x="1498593" y="2006495"/>
                <a:chExt cx="364060" cy="550280"/>
              </a:xfrm>
              <a:grpFill/>
            </p:grpSpPr>
            <p:grpSp>
              <p:nvGrpSpPr>
                <p:cNvPr id="436" name="Group 47"/>
                <p:cNvGrpSpPr/>
                <p:nvPr/>
              </p:nvGrpSpPr>
              <p:grpSpPr>
                <a:xfrm rot="1695643">
                  <a:off x="1498593" y="2006495"/>
                  <a:ext cx="364060" cy="330223"/>
                  <a:chOff x="1498593" y="2006495"/>
                  <a:chExt cx="364060" cy="330223"/>
                </a:xfrm>
                <a:grpFill/>
              </p:grpSpPr>
              <p:sp>
                <p:nvSpPr>
                  <p:cNvPr id="438" name="Oval 437"/>
                  <p:cNvSpPr/>
                  <p:nvPr/>
                </p:nvSpPr>
                <p:spPr>
                  <a:xfrm>
                    <a:off x="1515533" y="2074199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9" name="Oval 438"/>
                  <p:cNvSpPr/>
                  <p:nvPr/>
                </p:nvSpPr>
                <p:spPr>
                  <a:xfrm>
                    <a:off x="1574796" y="202341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0" name="Oval 439"/>
                  <p:cNvSpPr/>
                  <p:nvPr/>
                </p:nvSpPr>
                <p:spPr>
                  <a:xfrm>
                    <a:off x="1498593" y="21504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1" name="Oval 440"/>
                  <p:cNvSpPr/>
                  <p:nvPr/>
                </p:nvSpPr>
                <p:spPr>
                  <a:xfrm>
                    <a:off x="1532455" y="2226611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2" name="Oval 441"/>
                  <p:cNvSpPr/>
                  <p:nvPr/>
                </p:nvSpPr>
                <p:spPr>
                  <a:xfrm>
                    <a:off x="1650993" y="200649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3" name="Oval 442"/>
                  <p:cNvSpPr/>
                  <p:nvPr/>
                </p:nvSpPr>
                <p:spPr>
                  <a:xfrm>
                    <a:off x="1727190" y="203190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4" name="Oval 443"/>
                  <p:cNvSpPr/>
                  <p:nvPr/>
                </p:nvSpPr>
                <p:spPr>
                  <a:xfrm>
                    <a:off x="1777986" y="2099645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5" name="Oval 444"/>
                  <p:cNvSpPr/>
                  <p:nvPr/>
                </p:nvSpPr>
                <p:spPr>
                  <a:xfrm>
                    <a:off x="1769513" y="218431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46" name="Oval 445"/>
                  <p:cNvSpPr/>
                  <p:nvPr/>
                </p:nvSpPr>
                <p:spPr>
                  <a:xfrm>
                    <a:off x="1718705" y="2252057"/>
                    <a:ext cx="84667" cy="84661"/>
                  </a:xfrm>
                  <a:prstGeom prst="ellipse">
                    <a:avLst/>
                  </a:prstGeom>
                  <a:grpFill/>
                  <a:ln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437" name="Straight Connector 436"/>
                <p:cNvCxnSpPr/>
                <p:nvPr/>
              </p:nvCxnSpPr>
              <p:spPr>
                <a:xfrm rot="5400000">
                  <a:off x="1595626" y="2455356"/>
                  <a:ext cx="198411" cy="4428"/>
                </a:xfrm>
                <a:prstGeom prst="line">
                  <a:avLst/>
                </a:prstGeom>
                <a:grpFill/>
                <a:ln w="317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35" name="Rounded Rectangle 434"/>
              <p:cNvSpPr/>
              <p:nvPr/>
            </p:nvSpPr>
            <p:spPr>
              <a:xfrm>
                <a:off x="3918151" y="1710159"/>
                <a:ext cx="67750" cy="186254"/>
              </a:xfrm>
              <a:prstGeom prst="roundRect">
                <a:avLst/>
              </a:prstGeom>
              <a:grpFill/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7" name="Freeform 446"/>
            <p:cNvSpPr/>
            <p:nvPr/>
          </p:nvSpPr>
          <p:spPr>
            <a:xfrm rot="457834">
              <a:off x="1805828" y="1740216"/>
              <a:ext cx="304794" cy="118526"/>
            </a:xfrm>
            <a:custGeom>
              <a:avLst/>
              <a:gdLst>
                <a:gd name="connsiteX0" fmla="*/ 0 w 474133"/>
                <a:gd name="connsiteY0" fmla="*/ 118526 h 118526"/>
                <a:gd name="connsiteX1" fmla="*/ 67733 w 474133"/>
                <a:gd name="connsiteY1" fmla="*/ 33865 h 118526"/>
                <a:gd name="connsiteX2" fmla="*/ 143933 w 474133"/>
                <a:gd name="connsiteY2" fmla="*/ 110060 h 118526"/>
                <a:gd name="connsiteX3" fmla="*/ 194733 w 474133"/>
                <a:gd name="connsiteY3" fmla="*/ 25399 h 118526"/>
                <a:gd name="connsiteX4" fmla="*/ 287867 w 474133"/>
                <a:gd name="connsiteY4" fmla="*/ 93128 h 118526"/>
                <a:gd name="connsiteX5" fmla="*/ 338667 w 474133"/>
                <a:gd name="connsiteY5" fmla="*/ 16932 h 118526"/>
                <a:gd name="connsiteX6" fmla="*/ 423333 w 474133"/>
                <a:gd name="connsiteY6" fmla="*/ 76195 h 118526"/>
                <a:gd name="connsiteX7" fmla="*/ 474133 w 474133"/>
                <a:gd name="connsiteY7" fmla="*/ 0 h 118526"/>
                <a:gd name="connsiteX8" fmla="*/ 474133 w 474133"/>
                <a:gd name="connsiteY8" fmla="*/ 0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33" h="118526">
                  <a:moveTo>
                    <a:pt x="0" y="118526"/>
                  </a:moveTo>
                  <a:cubicBezTo>
                    <a:pt x="21872" y="76901"/>
                    <a:pt x="43744" y="35276"/>
                    <a:pt x="67733" y="33865"/>
                  </a:cubicBezTo>
                  <a:cubicBezTo>
                    <a:pt x="91722" y="32454"/>
                    <a:pt x="122766" y="111471"/>
                    <a:pt x="143933" y="110060"/>
                  </a:cubicBezTo>
                  <a:cubicBezTo>
                    <a:pt x="165100" y="108649"/>
                    <a:pt x="170744" y="28221"/>
                    <a:pt x="194733" y="25399"/>
                  </a:cubicBezTo>
                  <a:cubicBezTo>
                    <a:pt x="218722" y="22577"/>
                    <a:pt x="263878" y="94539"/>
                    <a:pt x="287867" y="93128"/>
                  </a:cubicBezTo>
                  <a:cubicBezTo>
                    <a:pt x="311856" y="91717"/>
                    <a:pt x="316089" y="19754"/>
                    <a:pt x="338667" y="16932"/>
                  </a:cubicBezTo>
                  <a:cubicBezTo>
                    <a:pt x="361245" y="14110"/>
                    <a:pt x="400755" y="79017"/>
                    <a:pt x="423333" y="76195"/>
                  </a:cubicBezTo>
                  <a:cubicBezTo>
                    <a:pt x="445911" y="73373"/>
                    <a:pt x="474133" y="0"/>
                    <a:pt x="474133" y="0"/>
                  </a:cubicBezTo>
                  <a:lnTo>
                    <a:pt x="474133" y="0"/>
                  </a:lnTo>
                </a:path>
              </a:pathLst>
            </a:cu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8" name="Group 148"/>
            <p:cNvGrpSpPr/>
            <p:nvPr/>
          </p:nvGrpSpPr>
          <p:grpSpPr>
            <a:xfrm>
              <a:off x="3516382" y="2173015"/>
              <a:ext cx="485716" cy="355569"/>
              <a:chOff x="1604522" y="1710171"/>
              <a:chExt cx="485716" cy="355569"/>
            </a:xfrm>
          </p:grpSpPr>
          <p:grpSp>
            <p:nvGrpSpPr>
              <p:cNvPr id="449" name="Group 113"/>
              <p:cNvGrpSpPr/>
              <p:nvPr/>
            </p:nvGrpSpPr>
            <p:grpSpPr>
              <a:xfrm>
                <a:off x="1929351" y="1811763"/>
                <a:ext cx="67750" cy="253977"/>
                <a:chOff x="1929351" y="1811763"/>
                <a:chExt cx="67750" cy="253977"/>
              </a:xfrm>
            </p:grpSpPr>
            <p:sp>
              <p:nvSpPr>
                <p:cNvPr id="451" name="Rounded Rectangle 450"/>
                <p:cNvSpPr/>
                <p:nvPr/>
              </p:nvSpPr>
              <p:spPr>
                <a:xfrm>
                  <a:off x="1929351" y="1811763"/>
                  <a:ext cx="67750" cy="186254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  <p:sp>
              <p:nvSpPr>
                <p:cNvPr id="452" name="Oval 451"/>
                <p:cNvSpPr/>
                <p:nvPr/>
              </p:nvSpPr>
              <p:spPr>
                <a:xfrm>
                  <a:off x="1940071" y="1998011"/>
                  <a:ext cx="51600" cy="6772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/>
                </a:p>
              </p:txBody>
            </p:sp>
          </p:grpSp>
          <p:sp>
            <p:nvSpPr>
              <p:cNvPr id="450" name="TextBox 449"/>
              <p:cNvSpPr txBox="1"/>
              <p:nvPr/>
            </p:nvSpPr>
            <p:spPr>
              <a:xfrm>
                <a:off x="1604522" y="1710171"/>
                <a:ext cx="485716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TRIF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53" name="Group 159"/>
            <p:cNvGrpSpPr/>
            <p:nvPr/>
          </p:nvGrpSpPr>
          <p:grpSpPr>
            <a:xfrm>
              <a:off x="2142879" y="2506983"/>
              <a:ext cx="270118" cy="92713"/>
              <a:chOff x="2210615" y="2028876"/>
              <a:chExt cx="270118" cy="92713"/>
            </a:xfrm>
          </p:grpSpPr>
          <p:sp>
            <p:nvSpPr>
              <p:cNvPr id="454" name="Oval 453"/>
              <p:cNvSpPr/>
              <p:nvPr/>
            </p:nvSpPr>
            <p:spPr>
              <a:xfrm>
                <a:off x="2210615" y="2050472"/>
                <a:ext cx="56206" cy="45719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ounded Rectangle 454"/>
              <p:cNvSpPr/>
              <p:nvPr/>
            </p:nvSpPr>
            <p:spPr>
              <a:xfrm>
                <a:off x="2266821" y="2028876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6" name="TextBox 455"/>
            <p:cNvSpPr txBox="1"/>
            <p:nvPr/>
          </p:nvSpPr>
          <p:spPr>
            <a:xfrm>
              <a:off x="2387596" y="243348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IRAK4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7" name="Oval 456"/>
            <p:cNvSpPr/>
            <p:nvPr/>
          </p:nvSpPr>
          <p:spPr>
            <a:xfrm>
              <a:off x="2032475" y="2606598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8" name="TextBox 457"/>
            <p:cNvSpPr txBox="1"/>
            <p:nvPr/>
          </p:nvSpPr>
          <p:spPr>
            <a:xfrm>
              <a:off x="1576090" y="254084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59" name="Oval 458"/>
            <p:cNvSpPr/>
            <p:nvPr/>
          </p:nvSpPr>
          <p:spPr>
            <a:xfrm>
              <a:off x="2336794" y="2606598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0" name="TextBox 459"/>
            <p:cNvSpPr txBox="1"/>
            <p:nvPr/>
          </p:nvSpPr>
          <p:spPr>
            <a:xfrm>
              <a:off x="2591932" y="2541206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61" name="Group 176"/>
            <p:cNvGrpSpPr/>
            <p:nvPr/>
          </p:nvGrpSpPr>
          <p:grpSpPr>
            <a:xfrm>
              <a:off x="1334789" y="2635509"/>
              <a:ext cx="808953" cy="340098"/>
              <a:chOff x="1309388" y="2394450"/>
              <a:chExt cx="808953" cy="340098"/>
            </a:xfrm>
          </p:grpSpPr>
          <p:grpSp>
            <p:nvGrpSpPr>
              <p:cNvPr id="462" name="Group 168"/>
              <p:cNvGrpSpPr/>
              <p:nvPr/>
            </p:nvGrpSpPr>
            <p:grpSpPr>
              <a:xfrm>
                <a:off x="1848223" y="2480576"/>
                <a:ext cx="270118" cy="92713"/>
                <a:chOff x="2210615" y="2028876"/>
                <a:chExt cx="270118" cy="92713"/>
              </a:xfrm>
              <a:solidFill>
                <a:schemeClr val="accent2">
                  <a:lumMod val="75000"/>
                </a:schemeClr>
              </a:solidFill>
            </p:grpSpPr>
            <p:sp>
              <p:nvSpPr>
                <p:cNvPr id="466" name="Oval 465"/>
                <p:cNvSpPr/>
                <p:nvPr/>
              </p:nvSpPr>
              <p:spPr>
                <a:xfrm>
                  <a:off x="2210615" y="2050472"/>
                  <a:ext cx="56206" cy="45719"/>
                </a:xfrm>
                <a:prstGeom prst="ellipse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Rounded Rectangle 466"/>
                <p:cNvSpPr/>
                <p:nvPr/>
              </p:nvSpPr>
              <p:spPr>
                <a:xfrm>
                  <a:off x="2266821" y="2028876"/>
                  <a:ext cx="213912" cy="92713"/>
                </a:xfrm>
                <a:prstGeom prst="roundRect">
                  <a:avLst/>
                </a:prstGeom>
                <a:grpFill/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63" name="Oval 462"/>
              <p:cNvSpPr/>
              <p:nvPr/>
            </p:nvSpPr>
            <p:spPr>
              <a:xfrm>
                <a:off x="1684648" y="2573289"/>
                <a:ext cx="303220" cy="115829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TextBox 463"/>
              <p:cNvSpPr txBox="1"/>
              <p:nvPr/>
            </p:nvSpPr>
            <p:spPr>
              <a:xfrm>
                <a:off x="1420594" y="239445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465" name="TextBox 464"/>
              <p:cNvSpPr txBox="1"/>
              <p:nvPr/>
            </p:nvSpPr>
            <p:spPr>
              <a:xfrm>
                <a:off x="1309388" y="251910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IKKα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468" name="Straight Arrow Connector 467"/>
            <p:cNvCxnSpPr/>
            <p:nvPr/>
          </p:nvCxnSpPr>
          <p:spPr>
            <a:xfrm rot="10800000" flipV="1">
              <a:off x="1278323" y="3043334"/>
              <a:ext cx="753370" cy="20597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9" name="Oval 468"/>
            <p:cNvSpPr/>
            <p:nvPr/>
          </p:nvSpPr>
          <p:spPr>
            <a:xfrm>
              <a:off x="1873624" y="2917692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0" name="TextBox 469"/>
            <p:cNvSpPr txBox="1"/>
            <p:nvPr/>
          </p:nvSpPr>
          <p:spPr>
            <a:xfrm>
              <a:off x="2134412" y="287635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IRF7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471" name="Group 193"/>
            <p:cNvGrpSpPr/>
            <p:nvPr/>
          </p:nvGrpSpPr>
          <p:grpSpPr>
            <a:xfrm>
              <a:off x="879111" y="3215719"/>
              <a:ext cx="889710" cy="271916"/>
              <a:chOff x="2008983" y="2613688"/>
              <a:chExt cx="889710" cy="271916"/>
            </a:xfrm>
          </p:grpSpPr>
          <p:sp>
            <p:nvSpPr>
              <p:cNvPr id="472" name="TextBox 471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73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74" name="Oval 473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75" name="Straight Connector 474"/>
                <p:cNvCxnSpPr>
                  <a:stCxn id="474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6" name="TextBox 475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IRF7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77" name="Straight Arrow Connector 476"/>
            <p:cNvCxnSpPr>
              <a:endCxn id="577" idx="0"/>
            </p:cNvCxnSpPr>
            <p:nvPr/>
          </p:nvCxnSpPr>
          <p:spPr>
            <a:xfrm flipH="1">
              <a:off x="685556" y="3487634"/>
              <a:ext cx="345168" cy="209312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Straight Arrow Connector 477"/>
            <p:cNvCxnSpPr/>
            <p:nvPr/>
          </p:nvCxnSpPr>
          <p:spPr>
            <a:xfrm>
              <a:off x="2640016" y="2760165"/>
              <a:ext cx="258677" cy="21544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9" name="Oval 478"/>
            <p:cNvSpPr/>
            <p:nvPr/>
          </p:nvSpPr>
          <p:spPr>
            <a:xfrm rot="21366054">
              <a:off x="3534404" y="2443659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0" name="TextBox 479"/>
            <p:cNvSpPr txBox="1"/>
            <p:nvPr/>
          </p:nvSpPr>
          <p:spPr>
            <a:xfrm>
              <a:off x="3092614" y="23935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TRAF6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1" name="TextBox 480"/>
            <p:cNvSpPr txBox="1"/>
            <p:nvPr/>
          </p:nvSpPr>
          <p:spPr>
            <a:xfrm>
              <a:off x="4162074" y="237170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TRAF3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2" name="Straight Arrow Connector 481"/>
            <p:cNvCxnSpPr/>
            <p:nvPr/>
          </p:nvCxnSpPr>
          <p:spPr>
            <a:xfrm>
              <a:off x="4091585" y="2543639"/>
              <a:ext cx="230373" cy="19959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3" name="Oval 482"/>
            <p:cNvSpPr/>
            <p:nvPr/>
          </p:nvSpPr>
          <p:spPr>
            <a:xfrm rot="5400000">
              <a:off x="4228262" y="2872263"/>
              <a:ext cx="303220" cy="115829"/>
            </a:xfrm>
            <a:prstGeom prst="ellipse">
              <a:avLst/>
            </a:prstGeom>
            <a:solidFill>
              <a:srgbClr val="008000"/>
            </a:solidFill>
            <a:ln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4" name="Oval 483"/>
            <p:cNvSpPr/>
            <p:nvPr/>
          </p:nvSpPr>
          <p:spPr>
            <a:xfrm rot="5400000">
              <a:off x="4344091" y="2868244"/>
              <a:ext cx="303220" cy="1158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5" name="Oval 484"/>
            <p:cNvSpPr/>
            <p:nvPr/>
          </p:nvSpPr>
          <p:spPr>
            <a:xfrm>
              <a:off x="3911998" y="2421216"/>
              <a:ext cx="303220" cy="11582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6" name="TextBox 485"/>
            <p:cNvSpPr txBox="1"/>
            <p:nvPr/>
          </p:nvSpPr>
          <p:spPr>
            <a:xfrm>
              <a:off x="3992482" y="288481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>
                  <a:latin typeface="Arial"/>
                  <a:cs typeface="Arial"/>
                </a:rPr>
                <a:t>IKKi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487" name="TextBox 486"/>
            <p:cNvSpPr txBox="1"/>
            <p:nvPr/>
          </p:nvSpPr>
          <p:spPr>
            <a:xfrm>
              <a:off x="4494347" y="28932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TBK1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488" name="Straight Arrow Connector 487"/>
            <p:cNvCxnSpPr/>
            <p:nvPr/>
          </p:nvCxnSpPr>
          <p:spPr>
            <a:xfrm rot="16200000" flipH="1">
              <a:off x="4232980" y="3328079"/>
              <a:ext cx="544587" cy="10588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9" name="Group 221"/>
            <p:cNvGrpSpPr/>
            <p:nvPr/>
          </p:nvGrpSpPr>
          <p:grpSpPr>
            <a:xfrm>
              <a:off x="4406606" y="3497229"/>
              <a:ext cx="889710" cy="271916"/>
              <a:chOff x="2008983" y="2613688"/>
              <a:chExt cx="889710" cy="271916"/>
            </a:xfrm>
          </p:grpSpPr>
          <p:sp>
            <p:nvSpPr>
              <p:cNvPr id="490" name="TextBox 489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491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492" name="Oval 491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493" name="Straight Connector 492"/>
                <p:cNvCxnSpPr>
                  <a:stCxn id="492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4" name="TextBox 493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495" name="Straight Arrow Connector 494"/>
            <p:cNvCxnSpPr/>
            <p:nvPr/>
          </p:nvCxnSpPr>
          <p:spPr>
            <a:xfrm rot="5400000">
              <a:off x="3601918" y="4447549"/>
              <a:ext cx="1632624" cy="2758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6" name="Oval 495"/>
            <p:cNvSpPr/>
            <p:nvPr/>
          </p:nvSpPr>
          <p:spPr>
            <a:xfrm>
              <a:off x="3843930" y="2535800"/>
              <a:ext cx="114132" cy="81697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7" name="Straight Arrow Connector 496"/>
            <p:cNvCxnSpPr/>
            <p:nvPr/>
          </p:nvCxnSpPr>
          <p:spPr>
            <a:xfrm rot="10800000" flipV="1">
              <a:off x="3203813" y="2563125"/>
              <a:ext cx="483876" cy="4124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8" name="Oval 497"/>
            <p:cNvSpPr/>
            <p:nvPr/>
          </p:nvSpPr>
          <p:spPr>
            <a:xfrm>
              <a:off x="3730934" y="2616628"/>
              <a:ext cx="175190" cy="8612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9" name="TextBox 498"/>
            <p:cNvSpPr txBox="1"/>
            <p:nvPr/>
          </p:nvSpPr>
          <p:spPr>
            <a:xfrm>
              <a:off x="3856704" y="25097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RIP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0" name="TextBox 499"/>
            <p:cNvSpPr txBox="1"/>
            <p:nvPr/>
          </p:nvSpPr>
          <p:spPr>
            <a:xfrm>
              <a:off x="3805074" y="261749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TRADD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1" name="Straight Arrow Connector 500"/>
            <p:cNvCxnSpPr>
              <a:stCxn id="500" idx="1"/>
            </p:cNvCxnSpPr>
            <p:nvPr/>
          </p:nvCxnSpPr>
          <p:spPr>
            <a:xfrm rot="10800000" flipV="1">
              <a:off x="3356214" y="2725219"/>
              <a:ext cx="448860" cy="30830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2" name="Group 252"/>
            <p:cNvGrpSpPr/>
            <p:nvPr/>
          </p:nvGrpSpPr>
          <p:grpSpPr>
            <a:xfrm>
              <a:off x="2910307" y="3031887"/>
              <a:ext cx="425581" cy="92725"/>
              <a:chOff x="2817170" y="2545314"/>
              <a:chExt cx="425581" cy="92725"/>
            </a:xfrm>
          </p:grpSpPr>
          <p:sp>
            <p:nvSpPr>
              <p:cNvPr id="503" name="Rounded Rectangle 502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4" name="Rounded Rectangle 503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5" name="Rounded Rectangle 504"/>
            <p:cNvSpPr/>
            <p:nvPr/>
          </p:nvSpPr>
          <p:spPr>
            <a:xfrm>
              <a:off x="2957142" y="3133078"/>
              <a:ext cx="336411" cy="13173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6" name="TextBox 505"/>
            <p:cNvSpPr txBox="1"/>
            <p:nvPr/>
          </p:nvSpPr>
          <p:spPr>
            <a:xfrm>
              <a:off x="2546206" y="295867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TAB2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7" name="TextBox 506"/>
            <p:cNvSpPr txBox="1"/>
            <p:nvPr/>
          </p:nvSpPr>
          <p:spPr>
            <a:xfrm>
              <a:off x="3275216" y="296668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TAB3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08" name="TextBox 507"/>
            <p:cNvSpPr txBox="1"/>
            <p:nvPr/>
          </p:nvSpPr>
          <p:spPr>
            <a:xfrm>
              <a:off x="2901814" y="3085677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TAK1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09" name="Straight Arrow Connector 508"/>
            <p:cNvCxnSpPr/>
            <p:nvPr/>
          </p:nvCxnSpPr>
          <p:spPr>
            <a:xfrm rot="10800000" flipV="1">
              <a:off x="2267992" y="3264454"/>
              <a:ext cx="853984" cy="6732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0" name="Group 186"/>
            <p:cNvGrpSpPr/>
            <p:nvPr/>
          </p:nvGrpSpPr>
          <p:grpSpPr>
            <a:xfrm>
              <a:off x="1721224" y="3228881"/>
              <a:ext cx="672416" cy="296423"/>
              <a:chOff x="1596621" y="2432489"/>
              <a:chExt cx="672416" cy="296423"/>
            </a:xfrm>
          </p:grpSpPr>
          <p:sp>
            <p:nvSpPr>
              <p:cNvPr id="511" name="Oval 510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2" name="TextBox 511"/>
              <p:cNvSpPr txBox="1"/>
              <p:nvPr/>
            </p:nvSpPr>
            <p:spPr>
              <a:xfrm>
                <a:off x="1657156" y="2432489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MKK4/7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3" name="Straight Arrow Connector 512"/>
            <p:cNvCxnSpPr>
              <a:stCxn id="505" idx="2"/>
            </p:cNvCxnSpPr>
            <p:nvPr/>
          </p:nvCxnSpPr>
          <p:spPr>
            <a:xfrm rot="16200000" flipH="1">
              <a:off x="2980905" y="3409256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4" name="Group 270"/>
            <p:cNvGrpSpPr/>
            <p:nvPr/>
          </p:nvGrpSpPr>
          <p:grpSpPr>
            <a:xfrm>
              <a:off x="2902001" y="3520339"/>
              <a:ext cx="611881" cy="215444"/>
              <a:chOff x="2902001" y="3169222"/>
              <a:chExt cx="611881" cy="215444"/>
            </a:xfrm>
          </p:grpSpPr>
          <p:sp>
            <p:nvSpPr>
              <p:cNvPr id="515" name="Rounded Rectangle 514"/>
              <p:cNvSpPr/>
              <p:nvPr/>
            </p:nvSpPr>
            <p:spPr>
              <a:xfrm>
                <a:off x="2957143" y="3211948"/>
                <a:ext cx="336411" cy="131736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6" name="TextBox 515"/>
              <p:cNvSpPr txBox="1"/>
              <p:nvPr/>
            </p:nvSpPr>
            <p:spPr>
              <a:xfrm>
                <a:off x="2902001" y="316922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NEMO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17" name="Straight Arrow Connector 516"/>
            <p:cNvCxnSpPr/>
            <p:nvPr/>
          </p:nvCxnSpPr>
          <p:spPr>
            <a:xfrm rot="16200000" flipH="1">
              <a:off x="2980904" y="3831698"/>
              <a:ext cx="288887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8" name="Group 283"/>
            <p:cNvGrpSpPr/>
            <p:nvPr/>
          </p:nvGrpSpPr>
          <p:grpSpPr>
            <a:xfrm>
              <a:off x="2912558" y="3976142"/>
              <a:ext cx="425581" cy="92725"/>
              <a:chOff x="2817170" y="2545314"/>
              <a:chExt cx="425581" cy="92725"/>
            </a:xfrm>
          </p:grpSpPr>
          <p:sp>
            <p:nvSpPr>
              <p:cNvPr id="519" name="Rounded Rectangle 518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0" name="Rounded Rectangle 519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5">
                  <a:lumMod val="50000"/>
                </a:schemeClr>
              </a:solidFill>
              <a:ln>
                <a:solidFill>
                  <a:schemeClr val="accent5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1" name="TextBox 520"/>
            <p:cNvSpPr txBox="1"/>
            <p:nvPr/>
          </p:nvSpPr>
          <p:spPr>
            <a:xfrm>
              <a:off x="2538013" y="390510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IKKβ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22" name="TextBox 521"/>
            <p:cNvSpPr txBox="1"/>
            <p:nvPr/>
          </p:nvSpPr>
          <p:spPr>
            <a:xfrm>
              <a:off x="3267023" y="391311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IKKα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523" name="Straight Arrow Connector 522"/>
            <p:cNvCxnSpPr/>
            <p:nvPr/>
          </p:nvCxnSpPr>
          <p:spPr>
            <a:xfrm>
              <a:off x="3124218" y="4068866"/>
              <a:ext cx="625410" cy="211639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4" name="Group 290"/>
            <p:cNvGrpSpPr/>
            <p:nvPr/>
          </p:nvGrpSpPr>
          <p:grpSpPr>
            <a:xfrm>
              <a:off x="3926493" y="4128559"/>
              <a:ext cx="686821" cy="271916"/>
              <a:chOff x="2194938" y="2613688"/>
              <a:chExt cx="686821" cy="271916"/>
            </a:xfrm>
          </p:grpSpPr>
          <p:sp>
            <p:nvSpPr>
              <p:cNvPr id="525" name="TextBox 524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526" name="Group 186"/>
              <p:cNvGrpSpPr/>
              <p:nvPr/>
            </p:nvGrpSpPr>
            <p:grpSpPr>
              <a:xfrm>
                <a:off x="2198117" y="2670160"/>
                <a:ext cx="683642" cy="215444"/>
                <a:chOff x="2198117" y="2670160"/>
                <a:chExt cx="683642" cy="215444"/>
              </a:xfrm>
            </p:grpSpPr>
            <p:sp>
              <p:nvSpPr>
                <p:cNvPr id="527" name="Oval 526"/>
                <p:cNvSpPr/>
                <p:nvPr/>
              </p:nvSpPr>
              <p:spPr>
                <a:xfrm>
                  <a:off x="2198117" y="2769775"/>
                  <a:ext cx="114086" cy="115829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solidFill>
                    <a:schemeClr val="bg2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28" name="Straight Connector 527"/>
                <p:cNvCxnSpPr>
                  <a:stCxn id="527" idx="6"/>
                </p:cNvCxnSpPr>
                <p:nvPr/>
              </p:nvCxnSpPr>
              <p:spPr>
                <a:xfrm flipV="1">
                  <a:off x="2312203" y="2769776"/>
                  <a:ext cx="1588" cy="5791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29" name="TextBox 528"/>
                <p:cNvSpPr txBox="1"/>
                <p:nvPr/>
              </p:nvSpPr>
              <p:spPr>
                <a:xfrm>
                  <a:off x="2269878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30" name="Group 300"/>
            <p:cNvGrpSpPr/>
            <p:nvPr/>
          </p:nvGrpSpPr>
          <p:grpSpPr>
            <a:xfrm>
              <a:off x="3443687" y="4280505"/>
              <a:ext cx="611881" cy="215444"/>
              <a:chOff x="2849903" y="3793932"/>
              <a:chExt cx="611881" cy="215444"/>
            </a:xfrm>
          </p:grpSpPr>
          <p:sp>
            <p:nvSpPr>
              <p:cNvPr id="531" name="Hexagon 530"/>
              <p:cNvSpPr/>
              <p:nvPr/>
            </p:nvSpPr>
            <p:spPr>
              <a:xfrm>
                <a:off x="3216221" y="3829242"/>
                <a:ext cx="140626" cy="141376"/>
              </a:xfrm>
              <a:prstGeom prst="hexagon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2" name="TextBox 531"/>
              <p:cNvSpPr txBox="1"/>
              <p:nvPr/>
            </p:nvSpPr>
            <p:spPr>
              <a:xfrm>
                <a:off x="2849903" y="3793932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NFκB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33" name="Straight Arrow Connector 532"/>
            <p:cNvCxnSpPr>
              <a:endCxn id="550" idx="5"/>
            </p:cNvCxnSpPr>
            <p:nvPr/>
          </p:nvCxnSpPr>
          <p:spPr>
            <a:xfrm rot="10800000" flipV="1">
              <a:off x="2158065" y="4495949"/>
              <a:ext cx="1591566" cy="13065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Arrow Connector 533"/>
            <p:cNvCxnSpPr/>
            <p:nvPr/>
          </p:nvCxnSpPr>
          <p:spPr>
            <a:xfrm rot="16200000" flipH="1">
              <a:off x="628685" y="4710889"/>
              <a:ext cx="1757522" cy="530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5" name="Group 534"/>
            <p:cNvGrpSpPr/>
            <p:nvPr/>
          </p:nvGrpSpPr>
          <p:grpSpPr>
            <a:xfrm>
              <a:off x="1316626" y="5601088"/>
              <a:ext cx="1421798" cy="1001976"/>
              <a:chOff x="2281550" y="4281568"/>
              <a:chExt cx="1421798" cy="1001976"/>
            </a:xfrm>
          </p:grpSpPr>
          <p:sp>
            <p:nvSpPr>
              <p:cNvPr id="536" name="Oval 535"/>
              <p:cNvSpPr/>
              <p:nvPr/>
            </p:nvSpPr>
            <p:spPr>
              <a:xfrm rot="16200000">
                <a:off x="2570692" y="456766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7" name="Group 346"/>
              <p:cNvGrpSpPr/>
              <p:nvPr/>
            </p:nvGrpSpPr>
            <p:grpSpPr>
              <a:xfrm>
                <a:off x="2281550" y="4281568"/>
                <a:ext cx="1421798" cy="1001976"/>
                <a:chOff x="2281550" y="4468039"/>
                <a:chExt cx="1421798" cy="1001976"/>
              </a:xfrm>
            </p:grpSpPr>
            <p:grpSp>
              <p:nvGrpSpPr>
                <p:cNvPr id="538" name="Group 301"/>
                <p:cNvGrpSpPr/>
                <p:nvPr/>
              </p:nvGrpSpPr>
              <p:grpSpPr>
                <a:xfrm>
                  <a:off x="3017519" y="4634164"/>
                  <a:ext cx="685829" cy="215444"/>
                  <a:chOff x="3216221" y="3793932"/>
                  <a:chExt cx="685829" cy="215444"/>
                </a:xfrm>
              </p:grpSpPr>
              <p:sp>
                <p:nvSpPr>
                  <p:cNvPr id="550" name="Hexagon 549"/>
                  <p:cNvSpPr/>
                  <p:nvPr/>
                </p:nvSpPr>
                <p:spPr>
                  <a:xfrm>
                    <a:off x="3216221" y="3829242"/>
                    <a:ext cx="140626" cy="141376"/>
                  </a:xfrm>
                  <a:prstGeom prst="hexagon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51" name="TextBox 550"/>
                  <p:cNvSpPr txBox="1"/>
                  <p:nvPr/>
                </p:nvSpPr>
                <p:spPr>
                  <a:xfrm>
                    <a:off x="3290169" y="3793932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NFκB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39" name="Group 186"/>
                <p:cNvGrpSpPr/>
                <p:nvPr/>
              </p:nvGrpSpPr>
              <p:grpSpPr>
                <a:xfrm>
                  <a:off x="2387909" y="4468039"/>
                  <a:ext cx="611881" cy="503860"/>
                  <a:chOff x="2083613" y="2543168"/>
                  <a:chExt cx="611881" cy="503860"/>
                </a:xfrm>
              </p:grpSpPr>
              <p:sp>
                <p:nvSpPr>
                  <p:cNvPr id="548" name="Oval 547"/>
                  <p:cNvSpPr/>
                  <p:nvPr/>
                </p:nvSpPr>
                <p:spPr>
                  <a:xfrm rot="16200000">
                    <a:off x="2139395" y="2837503"/>
                    <a:ext cx="303220" cy="115829"/>
                  </a:xfrm>
                  <a:prstGeom prst="ellipse">
                    <a:avLst/>
                  </a:prstGeom>
                  <a:solidFill>
                    <a:schemeClr val="accent6"/>
                  </a:solidFill>
                  <a:ln>
                    <a:solidFill>
                      <a:schemeClr val="accent6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9" name="TextBox 548"/>
                  <p:cNvSpPr txBox="1"/>
                  <p:nvPr/>
                </p:nvSpPr>
                <p:spPr>
                  <a:xfrm>
                    <a:off x="2083613" y="2543168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AP-1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540" name="Group 345"/>
                <p:cNvGrpSpPr/>
                <p:nvPr/>
              </p:nvGrpSpPr>
              <p:grpSpPr>
                <a:xfrm>
                  <a:off x="2281550" y="4694426"/>
                  <a:ext cx="1184548" cy="775589"/>
                  <a:chOff x="2281550" y="4694426"/>
                  <a:chExt cx="1184548" cy="775589"/>
                </a:xfrm>
              </p:grpSpPr>
              <p:grpSp>
                <p:nvGrpSpPr>
                  <p:cNvPr id="541" name="Group 315"/>
                  <p:cNvGrpSpPr/>
                  <p:nvPr/>
                </p:nvGrpSpPr>
                <p:grpSpPr>
                  <a:xfrm>
                    <a:off x="2281550" y="4694426"/>
                    <a:ext cx="1126099" cy="360652"/>
                    <a:chOff x="2031994" y="2421314"/>
                    <a:chExt cx="330201" cy="127004"/>
                  </a:xfrm>
                </p:grpSpPr>
                <p:sp>
                  <p:nvSpPr>
                    <p:cNvPr id="546" name="Freeform 545"/>
                    <p:cNvSpPr/>
                    <p:nvPr/>
                  </p:nvSpPr>
                  <p:spPr>
                    <a:xfrm rot="402618">
                      <a:off x="2057401" y="2421314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47" name="Freeform 546"/>
                    <p:cNvSpPr/>
                    <p:nvPr/>
                  </p:nvSpPr>
                  <p:spPr>
                    <a:xfrm rot="402618">
                      <a:off x="2031994" y="2429792"/>
                      <a:ext cx="304794" cy="118526"/>
                    </a:xfrm>
                    <a:custGeom>
                      <a:avLst/>
                      <a:gdLst>
                        <a:gd name="connsiteX0" fmla="*/ 0 w 474133"/>
                        <a:gd name="connsiteY0" fmla="*/ 118526 h 118526"/>
                        <a:gd name="connsiteX1" fmla="*/ 67733 w 474133"/>
                        <a:gd name="connsiteY1" fmla="*/ 33865 h 118526"/>
                        <a:gd name="connsiteX2" fmla="*/ 143933 w 474133"/>
                        <a:gd name="connsiteY2" fmla="*/ 110060 h 118526"/>
                        <a:gd name="connsiteX3" fmla="*/ 194733 w 474133"/>
                        <a:gd name="connsiteY3" fmla="*/ 25399 h 118526"/>
                        <a:gd name="connsiteX4" fmla="*/ 287867 w 474133"/>
                        <a:gd name="connsiteY4" fmla="*/ 93128 h 118526"/>
                        <a:gd name="connsiteX5" fmla="*/ 338667 w 474133"/>
                        <a:gd name="connsiteY5" fmla="*/ 16932 h 118526"/>
                        <a:gd name="connsiteX6" fmla="*/ 423333 w 474133"/>
                        <a:gd name="connsiteY6" fmla="*/ 76195 h 118526"/>
                        <a:gd name="connsiteX7" fmla="*/ 474133 w 474133"/>
                        <a:gd name="connsiteY7" fmla="*/ 0 h 118526"/>
                        <a:gd name="connsiteX8" fmla="*/ 474133 w 474133"/>
                        <a:gd name="connsiteY8" fmla="*/ 0 h 1185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4133" h="118526">
                          <a:moveTo>
                            <a:pt x="0" y="118526"/>
                          </a:moveTo>
                          <a:cubicBezTo>
                            <a:pt x="21872" y="76901"/>
                            <a:pt x="43744" y="35276"/>
                            <a:pt x="67733" y="33865"/>
                          </a:cubicBezTo>
                          <a:cubicBezTo>
                            <a:pt x="91722" y="32454"/>
                            <a:pt x="122766" y="111471"/>
                            <a:pt x="143933" y="110060"/>
                          </a:cubicBezTo>
                          <a:cubicBezTo>
                            <a:pt x="165100" y="108649"/>
                            <a:pt x="170744" y="28221"/>
                            <a:pt x="194733" y="25399"/>
                          </a:cubicBezTo>
                          <a:cubicBezTo>
                            <a:pt x="218722" y="22577"/>
                            <a:pt x="263878" y="94539"/>
                            <a:pt x="287867" y="93128"/>
                          </a:cubicBezTo>
                          <a:cubicBezTo>
                            <a:pt x="311856" y="91717"/>
                            <a:pt x="316089" y="19754"/>
                            <a:pt x="338667" y="16932"/>
                          </a:cubicBezTo>
                          <a:cubicBezTo>
                            <a:pt x="361245" y="14110"/>
                            <a:pt x="400755" y="79017"/>
                            <a:pt x="423333" y="76195"/>
                          </a:cubicBezTo>
                          <a:cubicBezTo>
                            <a:pt x="445911" y="73373"/>
                            <a:pt x="474133" y="0"/>
                            <a:pt x="474133" y="0"/>
                          </a:cubicBezTo>
                          <a:lnTo>
                            <a:pt x="474133" y="0"/>
                          </a:lnTo>
                        </a:path>
                      </a:pathLst>
                    </a:cu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grpSp>
                <p:nvGrpSpPr>
                  <p:cNvPr id="542" name="Group 330"/>
                  <p:cNvGrpSpPr/>
                  <p:nvPr/>
                </p:nvGrpSpPr>
                <p:grpSpPr>
                  <a:xfrm>
                    <a:off x="3064361" y="4948246"/>
                    <a:ext cx="401737" cy="150752"/>
                    <a:chOff x="3064361" y="4948246"/>
                    <a:chExt cx="401737" cy="150752"/>
                  </a:xfrm>
                </p:grpSpPr>
                <p:cxnSp>
                  <p:nvCxnSpPr>
                    <p:cNvPr id="544" name="Straight Connector 543"/>
                    <p:cNvCxnSpPr/>
                    <p:nvPr/>
                  </p:nvCxnSpPr>
                  <p:spPr>
                    <a:xfrm rot="5400000">
                      <a:off x="3003328" y="5019016"/>
                      <a:ext cx="143128" cy="1588"/>
                    </a:xfrm>
                    <a:prstGeom prst="line">
                      <a:avLst/>
                    </a:prstGeom>
                    <a:ln w="19050">
                      <a:solidFill>
                        <a:schemeClr val="tx1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5" name="Straight Arrow Connector 544"/>
                    <p:cNvCxnSpPr/>
                    <p:nvPr/>
                  </p:nvCxnSpPr>
                  <p:spPr>
                    <a:xfrm>
                      <a:off x="3064361" y="5097410"/>
                      <a:ext cx="401737" cy="1588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tailEnd type="triangle" w="med" len="sm"/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3" name="TextBox 542"/>
                  <p:cNvSpPr txBox="1"/>
                  <p:nvPr/>
                </p:nvSpPr>
                <p:spPr>
                  <a:xfrm>
                    <a:off x="2423097" y="5008350"/>
                    <a:ext cx="735048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800000"/>
                        </a:solidFill>
                        <a:latin typeface="Arial"/>
                        <a:cs typeface="Arial"/>
                      </a:rPr>
                      <a:t>IL-6, IL-12b</a:t>
                    </a:r>
                    <a:endParaRPr lang="en-US" sz="1200" b="1" dirty="0">
                      <a:solidFill>
                        <a:srgbClr val="800000"/>
                      </a:solidFill>
                      <a:latin typeface="Arial"/>
                      <a:cs typeface="Arial"/>
                    </a:endParaRPr>
                  </a:p>
                </p:txBody>
              </p:sp>
            </p:grpSp>
          </p:grpSp>
        </p:grpSp>
        <p:grpSp>
          <p:nvGrpSpPr>
            <p:cNvPr id="552" name="Group 348"/>
            <p:cNvGrpSpPr/>
            <p:nvPr/>
          </p:nvGrpSpPr>
          <p:grpSpPr>
            <a:xfrm>
              <a:off x="3721779" y="5305543"/>
              <a:ext cx="1315451" cy="685914"/>
              <a:chOff x="3721779" y="4577692"/>
              <a:chExt cx="1315451" cy="685914"/>
            </a:xfrm>
          </p:grpSpPr>
          <p:grpSp>
            <p:nvGrpSpPr>
              <p:cNvPr id="553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62" name="TextBox 561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63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64" name="Oval 563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65" name="Straight Connector 564"/>
                  <p:cNvCxnSpPr>
                    <a:stCxn id="564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66" name="TextBox 565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54" name="Group 347"/>
              <p:cNvGrpSpPr/>
              <p:nvPr/>
            </p:nvGrpSpPr>
            <p:grpSpPr>
              <a:xfrm>
                <a:off x="3721779" y="4755326"/>
                <a:ext cx="1054261" cy="508280"/>
                <a:chOff x="3721779" y="4755326"/>
                <a:chExt cx="1054261" cy="508280"/>
              </a:xfrm>
            </p:grpSpPr>
            <p:grpSp>
              <p:nvGrpSpPr>
                <p:cNvPr id="555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60" name="Freeform 559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1" name="Freeform 560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556" name="Group 331"/>
                <p:cNvGrpSpPr/>
                <p:nvPr/>
              </p:nvGrpSpPr>
              <p:grpSpPr>
                <a:xfrm>
                  <a:off x="4483798" y="4918453"/>
                  <a:ext cx="192389" cy="151320"/>
                  <a:chOff x="3064361" y="4948246"/>
                  <a:chExt cx="192389" cy="151320"/>
                </a:xfrm>
              </p:grpSpPr>
              <p:cxnSp>
                <p:nvCxnSpPr>
                  <p:cNvPr id="558" name="Straight Connector 557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9" name="Straight Arrow Connector 558"/>
                  <p:cNvCxnSpPr/>
                  <p:nvPr/>
                </p:nvCxnSpPr>
                <p:spPr>
                  <a:xfrm>
                    <a:off x="3064361" y="5097410"/>
                    <a:ext cx="192389" cy="2156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57" name="TextBox 556"/>
                <p:cNvSpPr txBox="1"/>
                <p:nvPr/>
              </p:nvSpPr>
              <p:spPr>
                <a:xfrm>
                  <a:off x="3721779" y="4986607"/>
                  <a:ext cx="105426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Type I </a:t>
                  </a:r>
                  <a:r>
                    <a:rPr lang="en-US" sz="1200" b="1" dirty="0" err="1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IFNs</a:t>
                  </a:r>
                  <a:endParaRPr lang="en-US" sz="1200" b="1" dirty="0">
                    <a:solidFill>
                      <a:srgbClr val="8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567" name="Group 344"/>
            <p:cNvGrpSpPr/>
            <p:nvPr/>
          </p:nvGrpSpPr>
          <p:grpSpPr>
            <a:xfrm>
              <a:off x="-21898" y="5580759"/>
              <a:ext cx="1336047" cy="779477"/>
              <a:chOff x="863038" y="4577692"/>
              <a:chExt cx="1336047" cy="779477"/>
            </a:xfrm>
          </p:grpSpPr>
          <p:grpSp>
            <p:nvGrpSpPr>
              <p:cNvPr id="568" name="Group 194"/>
              <p:cNvGrpSpPr/>
              <p:nvPr/>
            </p:nvGrpSpPr>
            <p:grpSpPr>
              <a:xfrm>
                <a:off x="1309375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577" name="TextBox 576"/>
                <p:cNvSpPr txBox="1"/>
                <p:nvPr/>
              </p:nvSpPr>
              <p:spPr>
                <a:xfrm>
                  <a:off x="2194938" y="2613688"/>
                  <a:ext cx="150323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57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579" name="Oval 57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75000"/>
                    </a:schemeClr>
                  </a:solidFill>
                  <a:ln>
                    <a:solidFill>
                      <a:schemeClr val="tx2">
                        <a:lumMod val="75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580" name="Straight Connector 579"/>
                  <p:cNvCxnSpPr>
                    <a:stCxn id="57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81" name="TextBox 58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IRF7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69" name="Group 342"/>
              <p:cNvGrpSpPr/>
              <p:nvPr/>
            </p:nvGrpSpPr>
            <p:grpSpPr>
              <a:xfrm>
                <a:off x="863038" y="4745537"/>
                <a:ext cx="1063519" cy="611632"/>
                <a:chOff x="863038" y="4754003"/>
                <a:chExt cx="1063519" cy="611632"/>
              </a:xfrm>
            </p:grpSpPr>
            <p:grpSp>
              <p:nvGrpSpPr>
                <p:cNvPr id="570" name="Group 335"/>
                <p:cNvGrpSpPr/>
                <p:nvPr/>
              </p:nvGrpSpPr>
              <p:grpSpPr>
                <a:xfrm>
                  <a:off x="1524820" y="4954795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575" name="Straight Connector 574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76" name="Straight Arrow Connector 575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71" name="TextBox 570"/>
                <p:cNvSpPr txBox="1"/>
                <p:nvPr/>
              </p:nvSpPr>
              <p:spPr>
                <a:xfrm>
                  <a:off x="863038" y="5088636"/>
                  <a:ext cx="102839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Type I </a:t>
                  </a:r>
                  <a:r>
                    <a:rPr lang="en-US" sz="1200" b="1" dirty="0" err="1" smtClean="0">
                      <a:solidFill>
                        <a:srgbClr val="800000"/>
                      </a:solidFill>
                      <a:latin typeface="Arial"/>
                      <a:cs typeface="Arial"/>
                    </a:rPr>
                    <a:t>IFNs</a:t>
                  </a:r>
                  <a:endParaRPr lang="en-US" sz="1200" b="1" dirty="0">
                    <a:solidFill>
                      <a:srgbClr val="800000"/>
                    </a:solidFill>
                    <a:latin typeface="Arial"/>
                    <a:cs typeface="Arial"/>
                  </a:endParaRPr>
                </a:p>
              </p:txBody>
            </p:sp>
            <p:grpSp>
              <p:nvGrpSpPr>
                <p:cNvPr id="572" name="Group 339"/>
                <p:cNvGrpSpPr/>
                <p:nvPr/>
              </p:nvGrpSpPr>
              <p:grpSpPr>
                <a:xfrm>
                  <a:off x="1110420" y="4754003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573" name="Freeform 572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4" name="Freeform 573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582" name="TextBox 581"/>
            <p:cNvSpPr txBox="1"/>
            <p:nvPr/>
          </p:nvSpPr>
          <p:spPr>
            <a:xfrm>
              <a:off x="108796" y="4185031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Cytoplasm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583" name="TextBox 582"/>
            <p:cNvSpPr txBox="1"/>
            <p:nvPr/>
          </p:nvSpPr>
          <p:spPr>
            <a:xfrm>
              <a:off x="4967118" y="5419898"/>
              <a:ext cx="99907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Nucleus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584" name="Group 220"/>
            <p:cNvGrpSpPr/>
            <p:nvPr/>
          </p:nvGrpSpPr>
          <p:grpSpPr>
            <a:xfrm>
              <a:off x="3849015" y="1764349"/>
              <a:ext cx="330201" cy="127004"/>
              <a:chOff x="2031994" y="2421314"/>
              <a:chExt cx="330201" cy="127004"/>
            </a:xfrm>
          </p:grpSpPr>
          <p:sp>
            <p:nvSpPr>
              <p:cNvPr id="585" name="Freeform 584"/>
              <p:cNvSpPr/>
              <p:nvPr/>
            </p:nvSpPr>
            <p:spPr>
              <a:xfrm rot="402618">
                <a:off x="2057401" y="2421314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 585"/>
              <p:cNvSpPr/>
              <p:nvPr/>
            </p:nvSpPr>
            <p:spPr>
              <a:xfrm rot="402618">
                <a:off x="2031994" y="2429792"/>
                <a:ext cx="304794" cy="118526"/>
              </a:xfrm>
              <a:custGeom>
                <a:avLst/>
                <a:gdLst>
                  <a:gd name="connsiteX0" fmla="*/ 0 w 474133"/>
                  <a:gd name="connsiteY0" fmla="*/ 118526 h 118526"/>
                  <a:gd name="connsiteX1" fmla="*/ 67733 w 474133"/>
                  <a:gd name="connsiteY1" fmla="*/ 33865 h 118526"/>
                  <a:gd name="connsiteX2" fmla="*/ 143933 w 474133"/>
                  <a:gd name="connsiteY2" fmla="*/ 110060 h 118526"/>
                  <a:gd name="connsiteX3" fmla="*/ 194733 w 474133"/>
                  <a:gd name="connsiteY3" fmla="*/ 25399 h 118526"/>
                  <a:gd name="connsiteX4" fmla="*/ 287867 w 474133"/>
                  <a:gd name="connsiteY4" fmla="*/ 93128 h 118526"/>
                  <a:gd name="connsiteX5" fmla="*/ 338667 w 474133"/>
                  <a:gd name="connsiteY5" fmla="*/ 16932 h 118526"/>
                  <a:gd name="connsiteX6" fmla="*/ 423333 w 474133"/>
                  <a:gd name="connsiteY6" fmla="*/ 76195 h 118526"/>
                  <a:gd name="connsiteX7" fmla="*/ 474133 w 474133"/>
                  <a:gd name="connsiteY7" fmla="*/ 0 h 118526"/>
                  <a:gd name="connsiteX8" fmla="*/ 474133 w 474133"/>
                  <a:gd name="connsiteY8" fmla="*/ 0 h 118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74133" h="118526">
                    <a:moveTo>
                      <a:pt x="0" y="118526"/>
                    </a:moveTo>
                    <a:cubicBezTo>
                      <a:pt x="21872" y="76901"/>
                      <a:pt x="43744" y="35276"/>
                      <a:pt x="67733" y="33865"/>
                    </a:cubicBezTo>
                    <a:cubicBezTo>
                      <a:pt x="91722" y="32454"/>
                      <a:pt x="122766" y="111471"/>
                      <a:pt x="143933" y="110060"/>
                    </a:cubicBezTo>
                    <a:cubicBezTo>
                      <a:pt x="165100" y="108649"/>
                      <a:pt x="170744" y="28221"/>
                      <a:pt x="194733" y="25399"/>
                    </a:cubicBezTo>
                    <a:cubicBezTo>
                      <a:pt x="218722" y="22577"/>
                      <a:pt x="263878" y="94539"/>
                      <a:pt x="287867" y="93128"/>
                    </a:cubicBezTo>
                    <a:cubicBezTo>
                      <a:pt x="311856" y="91717"/>
                      <a:pt x="316089" y="19754"/>
                      <a:pt x="338667" y="16932"/>
                    </a:cubicBezTo>
                    <a:cubicBezTo>
                      <a:pt x="361245" y="14110"/>
                      <a:pt x="400755" y="79017"/>
                      <a:pt x="423333" y="76195"/>
                    </a:cubicBezTo>
                    <a:cubicBezTo>
                      <a:pt x="445911" y="73373"/>
                      <a:pt x="474133" y="0"/>
                      <a:pt x="474133" y="0"/>
                    </a:cubicBezTo>
                    <a:lnTo>
                      <a:pt x="474133" y="0"/>
                    </a:lnTo>
                  </a:path>
                </a:pathLst>
              </a:custGeom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7" name="Group 186"/>
            <p:cNvGrpSpPr/>
            <p:nvPr/>
          </p:nvGrpSpPr>
          <p:grpSpPr>
            <a:xfrm>
              <a:off x="2096300" y="3396284"/>
              <a:ext cx="658790" cy="289667"/>
              <a:chOff x="1596621" y="2439245"/>
              <a:chExt cx="658790" cy="289667"/>
            </a:xfrm>
          </p:grpSpPr>
          <p:sp>
            <p:nvSpPr>
              <p:cNvPr id="588" name="Oval 587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TextBox 588"/>
              <p:cNvSpPr txBox="1"/>
              <p:nvPr/>
            </p:nvSpPr>
            <p:spPr>
              <a:xfrm>
                <a:off x="1643530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MKK3/6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0" name="Straight Arrow Connector 589"/>
            <p:cNvCxnSpPr/>
            <p:nvPr/>
          </p:nvCxnSpPr>
          <p:spPr>
            <a:xfrm rot="5400000">
              <a:off x="1606137" y="3469181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1" name="Group 186"/>
            <p:cNvGrpSpPr/>
            <p:nvPr/>
          </p:nvGrpSpPr>
          <p:grpSpPr>
            <a:xfrm>
              <a:off x="1222091" y="3585965"/>
              <a:ext cx="733013" cy="289667"/>
              <a:chOff x="1596621" y="2439245"/>
              <a:chExt cx="733013" cy="289667"/>
            </a:xfrm>
          </p:grpSpPr>
          <p:sp>
            <p:nvSpPr>
              <p:cNvPr id="592" name="Oval 591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3" name="TextBox 592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JNK1/2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594" name="Straight Arrow Connector 593"/>
            <p:cNvCxnSpPr/>
            <p:nvPr/>
          </p:nvCxnSpPr>
          <p:spPr>
            <a:xfrm rot="10800000" flipV="1">
              <a:off x="2622624" y="3282296"/>
              <a:ext cx="453601" cy="18968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5" name="Straight Arrow Connector 594"/>
            <p:cNvCxnSpPr/>
            <p:nvPr/>
          </p:nvCxnSpPr>
          <p:spPr>
            <a:xfrm rot="5400000">
              <a:off x="2005954" y="3654569"/>
              <a:ext cx="95592" cy="1739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6" name="Group 186"/>
            <p:cNvGrpSpPr/>
            <p:nvPr/>
          </p:nvGrpSpPr>
          <p:grpSpPr>
            <a:xfrm>
              <a:off x="1704381" y="3745726"/>
              <a:ext cx="762601" cy="282306"/>
              <a:chOff x="1596621" y="2446606"/>
              <a:chExt cx="762601" cy="282306"/>
            </a:xfrm>
          </p:grpSpPr>
          <p:sp>
            <p:nvSpPr>
              <p:cNvPr id="597" name="Oval 596"/>
              <p:cNvSpPr/>
              <p:nvPr/>
            </p:nvSpPr>
            <p:spPr>
              <a:xfrm>
                <a:off x="1596621" y="2613083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TextBox 597"/>
              <p:cNvSpPr txBox="1"/>
              <p:nvPr/>
            </p:nvSpPr>
            <p:spPr>
              <a:xfrm>
                <a:off x="1747341" y="2446606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p38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599" name="Group 186"/>
            <p:cNvGrpSpPr/>
            <p:nvPr/>
          </p:nvGrpSpPr>
          <p:grpSpPr>
            <a:xfrm>
              <a:off x="2366477" y="3582212"/>
              <a:ext cx="653574" cy="290297"/>
              <a:chOff x="1034175" y="1660614"/>
              <a:chExt cx="653574" cy="290297"/>
            </a:xfrm>
          </p:grpSpPr>
          <p:sp>
            <p:nvSpPr>
              <p:cNvPr id="600" name="Oval 599"/>
              <p:cNvSpPr/>
              <p:nvPr/>
            </p:nvSpPr>
            <p:spPr>
              <a:xfrm>
                <a:off x="1034175" y="1835082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TextBox 600"/>
              <p:cNvSpPr txBox="1"/>
              <p:nvPr/>
            </p:nvSpPr>
            <p:spPr>
              <a:xfrm>
                <a:off x="1075868" y="1660614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MKK1/2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2" name="Straight Arrow Connector 601"/>
            <p:cNvCxnSpPr/>
            <p:nvPr/>
          </p:nvCxnSpPr>
          <p:spPr>
            <a:xfrm flipH="1">
              <a:off x="2771316" y="3271374"/>
              <a:ext cx="320278" cy="29958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03" name="Group 186"/>
            <p:cNvGrpSpPr/>
            <p:nvPr/>
          </p:nvGrpSpPr>
          <p:grpSpPr>
            <a:xfrm>
              <a:off x="2102617" y="3973697"/>
              <a:ext cx="611881" cy="283278"/>
              <a:chOff x="1578279" y="2429140"/>
              <a:chExt cx="611881" cy="283278"/>
            </a:xfrm>
          </p:grpSpPr>
          <p:sp>
            <p:nvSpPr>
              <p:cNvPr id="604" name="Oval 603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5" name="TextBox 604"/>
              <p:cNvSpPr txBox="1"/>
              <p:nvPr/>
            </p:nvSpPr>
            <p:spPr>
              <a:xfrm>
                <a:off x="1578279" y="242914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ERK1/2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06" name="Straight Arrow Connector 605"/>
            <p:cNvCxnSpPr>
              <a:endCxn id="669" idx="1"/>
            </p:cNvCxnSpPr>
            <p:nvPr/>
          </p:nvCxnSpPr>
          <p:spPr>
            <a:xfrm>
              <a:off x="1897216" y="4060551"/>
              <a:ext cx="905098" cy="135217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7" name="Straight Arrow Connector 606"/>
            <p:cNvCxnSpPr>
              <a:stCxn id="604" idx="4"/>
              <a:endCxn id="670" idx="1"/>
            </p:cNvCxnSpPr>
            <p:nvPr/>
          </p:nvCxnSpPr>
          <p:spPr>
            <a:xfrm>
              <a:off x="2272569" y="4256975"/>
              <a:ext cx="606471" cy="108916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8" name="Arc 607"/>
            <p:cNvSpPr/>
            <p:nvPr/>
          </p:nvSpPr>
          <p:spPr>
            <a:xfrm>
              <a:off x="0" y="832015"/>
              <a:ext cx="6245225" cy="1600099"/>
            </a:xfrm>
            <a:prstGeom prst="arc">
              <a:avLst>
                <a:gd name="adj1" fmla="val 10876538"/>
                <a:gd name="adj2" fmla="val 21577818"/>
              </a:avLst>
            </a:prstGeom>
            <a:ln w="19050">
              <a:solidFill>
                <a:schemeClr val="tx1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9" name="Group 608"/>
            <p:cNvGrpSpPr/>
            <p:nvPr/>
          </p:nvGrpSpPr>
          <p:grpSpPr>
            <a:xfrm>
              <a:off x="4933720" y="6147724"/>
              <a:ext cx="1227896" cy="891254"/>
              <a:chOff x="4207973" y="6428121"/>
              <a:chExt cx="1227896" cy="891254"/>
            </a:xfrm>
          </p:grpSpPr>
          <p:grpSp>
            <p:nvGrpSpPr>
              <p:cNvPr id="610" name="Group 347"/>
              <p:cNvGrpSpPr/>
              <p:nvPr/>
            </p:nvGrpSpPr>
            <p:grpSpPr>
              <a:xfrm>
                <a:off x="4207973" y="6770269"/>
                <a:ext cx="1227896" cy="549106"/>
                <a:chOff x="3657639" y="4755326"/>
                <a:chExt cx="1227896" cy="549106"/>
              </a:xfrm>
            </p:grpSpPr>
            <p:grpSp>
              <p:nvGrpSpPr>
                <p:cNvPr id="619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24" name="Freeform 623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25" name="Freeform 624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20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22" name="Straight Connector 621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3" name="Straight Arrow Connector 622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21" name="TextBox 620"/>
                <p:cNvSpPr txBox="1"/>
                <p:nvPr/>
              </p:nvSpPr>
              <p:spPr>
                <a:xfrm>
                  <a:off x="3657639" y="4965878"/>
                  <a:ext cx="92281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STAT1-STAT2 target gene Y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11" name="Group 401"/>
              <p:cNvGrpSpPr/>
              <p:nvPr/>
            </p:nvGrpSpPr>
            <p:grpSpPr>
              <a:xfrm>
                <a:off x="4657351" y="6614734"/>
                <a:ext cx="303220" cy="352899"/>
                <a:chOff x="4657351" y="6284560"/>
                <a:chExt cx="303220" cy="352899"/>
              </a:xfrm>
            </p:grpSpPr>
            <p:grpSp>
              <p:nvGrpSpPr>
                <p:cNvPr id="615" name="Group 397"/>
                <p:cNvGrpSpPr/>
                <p:nvPr/>
              </p:nvGrpSpPr>
              <p:grpSpPr>
                <a:xfrm>
                  <a:off x="4699000" y="6414337"/>
                  <a:ext cx="203197" cy="223122"/>
                  <a:chOff x="2861729" y="2545314"/>
                  <a:chExt cx="203197" cy="223122"/>
                </a:xfrm>
              </p:grpSpPr>
              <p:sp>
                <p:nvSpPr>
                  <p:cNvPr id="617" name="Rounded Rectangle 616"/>
                  <p:cNvSpPr/>
                  <p:nvPr/>
                </p:nvSpPr>
                <p:spPr>
                  <a:xfrm>
                    <a:off x="2861729" y="2545314"/>
                    <a:ext cx="93134" cy="223122"/>
                  </a:xfrm>
                  <a:prstGeom prst="roundRect">
                    <a:avLst/>
                  </a:prstGeom>
                  <a:solidFill>
                    <a:schemeClr val="accent5"/>
                  </a:solidFill>
                  <a:ln>
                    <a:solidFill>
                      <a:schemeClr val="accent5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8" name="Rounded Rectangle 617"/>
                  <p:cNvSpPr/>
                  <p:nvPr/>
                </p:nvSpPr>
                <p:spPr>
                  <a:xfrm>
                    <a:off x="2961103" y="2545326"/>
                    <a:ext cx="103823" cy="223110"/>
                  </a:xfrm>
                  <a:prstGeom prst="roundRect">
                    <a:avLst/>
                  </a:prstGeom>
                  <a:solidFill>
                    <a:schemeClr val="accent3"/>
                  </a:solidFill>
                  <a:ln>
                    <a:solidFill>
                      <a:schemeClr val="accent3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16" name="Oval 615"/>
                <p:cNvSpPr/>
                <p:nvPr/>
              </p:nvSpPr>
              <p:spPr>
                <a:xfrm>
                  <a:off x="4657351" y="6284560"/>
                  <a:ext cx="303220" cy="115829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12" name="TextBox 611"/>
              <p:cNvSpPr txBox="1"/>
              <p:nvPr/>
            </p:nvSpPr>
            <p:spPr>
              <a:xfrm>
                <a:off x="4551435" y="6428121"/>
                <a:ext cx="5218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IRF9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3" name="TextBox 612"/>
              <p:cNvSpPr txBox="1"/>
              <p:nvPr/>
            </p:nvSpPr>
            <p:spPr>
              <a:xfrm>
                <a:off x="4279626" y="666649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14" name="TextBox 613"/>
              <p:cNvSpPr txBox="1"/>
              <p:nvPr/>
            </p:nvSpPr>
            <p:spPr>
              <a:xfrm>
                <a:off x="4820192" y="6658038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626" name="Group 625"/>
            <p:cNvGrpSpPr/>
            <p:nvPr/>
          </p:nvGrpSpPr>
          <p:grpSpPr>
            <a:xfrm>
              <a:off x="4635224" y="569852"/>
              <a:ext cx="1610001" cy="962958"/>
              <a:chOff x="4635224" y="1262598"/>
              <a:chExt cx="1610001" cy="962958"/>
            </a:xfrm>
          </p:grpSpPr>
          <p:grpSp>
            <p:nvGrpSpPr>
              <p:cNvPr id="627" name="Group 277"/>
              <p:cNvGrpSpPr/>
              <p:nvPr/>
            </p:nvGrpSpPr>
            <p:grpSpPr>
              <a:xfrm>
                <a:off x="5249334" y="1532364"/>
                <a:ext cx="194733" cy="465640"/>
                <a:chOff x="5249334" y="1278384"/>
                <a:chExt cx="194733" cy="465640"/>
              </a:xfrm>
            </p:grpSpPr>
            <p:sp>
              <p:nvSpPr>
                <p:cNvPr id="639" name="Pie 638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0" name="Rectangle 639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28" name="Group 278"/>
              <p:cNvGrpSpPr/>
              <p:nvPr/>
            </p:nvGrpSpPr>
            <p:grpSpPr>
              <a:xfrm flipH="1">
                <a:off x="5452534" y="1532374"/>
                <a:ext cx="186266" cy="465640"/>
                <a:chOff x="5249334" y="1278384"/>
                <a:chExt cx="194733" cy="465640"/>
              </a:xfrm>
            </p:grpSpPr>
            <p:sp>
              <p:nvSpPr>
                <p:cNvPr id="637" name="Pie 636"/>
                <p:cNvSpPr/>
                <p:nvPr/>
              </p:nvSpPr>
              <p:spPr>
                <a:xfrm>
                  <a:off x="5249334" y="1278384"/>
                  <a:ext cx="194733" cy="177789"/>
                </a:xfrm>
                <a:prstGeom prst="pie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8" name="Rectangle 637"/>
                <p:cNvSpPr/>
                <p:nvPr/>
              </p:nvSpPr>
              <p:spPr>
                <a:xfrm>
                  <a:off x="5322148" y="1456176"/>
                  <a:ext cx="45719" cy="287848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29" name="Oval 628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0" name="TextBox 629"/>
              <p:cNvSpPr txBox="1"/>
              <p:nvPr/>
            </p:nvSpPr>
            <p:spPr>
              <a:xfrm>
                <a:off x="4764303" y="1486371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1" name="TextBox 630"/>
              <p:cNvSpPr txBox="1"/>
              <p:nvPr/>
            </p:nvSpPr>
            <p:spPr>
              <a:xfrm>
                <a:off x="5508357" y="1670334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IFNAR2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2" name="TextBox 631"/>
              <p:cNvSpPr txBox="1"/>
              <p:nvPr/>
            </p:nvSpPr>
            <p:spPr>
              <a:xfrm>
                <a:off x="5098704" y="1262598"/>
                <a:ext cx="75705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Type I IFN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3" name="Oval 632"/>
              <p:cNvSpPr/>
              <p:nvPr/>
            </p:nvSpPr>
            <p:spPr>
              <a:xfrm>
                <a:off x="5024673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4" name="Oval 633"/>
              <p:cNvSpPr/>
              <p:nvPr/>
            </p:nvSpPr>
            <p:spPr>
              <a:xfrm>
                <a:off x="5575006" y="1947618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5" name="TextBox 634"/>
              <p:cNvSpPr txBox="1"/>
              <p:nvPr/>
            </p:nvSpPr>
            <p:spPr>
              <a:xfrm>
                <a:off x="4635224" y="184924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36" name="TextBox 635"/>
              <p:cNvSpPr txBox="1"/>
              <p:nvPr/>
            </p:nvSpPr>
            <p:spPr>
              <a:xfrm>
                <a:off x="5675333" y="20101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1" name="Straight Arrow Connector 640"/>
            <p:cNvCxnSpPr/>
            <p:nvPr/>
          </p:nvCxnSpPr>
          <p:spPr>
            <a:xfrm rot="16200000" flipH="1">
              <a:off x="5274136" y="1624176"/>
              <a:ext cx="366332" cy="739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2" name="Group 641"/>
            <p:cNvGrpSpPr/>
            <p:nvPr/>
          </p:nvGrpSpPr>
          <p:grpSpPr>
            <a:xfrm>
              <a:off x="4969648" y="1900157"/>
              <a:ext cx="1120866" cy="249527"/>
              <a:chOff x="4969649" y="2510433"/>
              <a:chExt cx="1120866" cy="249527"/>
            </a:xfrm>
          </p:grpSpPr>
          <p:grpSp>
            <p:nvGrpSpPr>
              <p:cNvPr id="643" name="Group 368"/>
              <p:cNvGrpSpPr/>
              <p:nvPr/>
            </p:nvGrpSpPr>
            <p:grpSpPr>
              <a:xfrm>
                <a:off x="5401733" y="2536838"/>
                <a:ext cx="203197" cy="223122"/>
                <a:chOff x="2861729" y="2545314"/>
                <a:chExt cx="203197" cy="223122"/>
              </a:xfrm>
            </p:grpSpPr>
            <p:sp>
              <p:nvSpPr>
                <p:cNvPr id="646" name="Rounded Rectangle 645"/>
                <p:cNvSpPr/>
                <p:nvPr/>
              </p:nvSpPr>
              <p:spPr>
                <a:xfrm>
                  <a:off x="2861729" y="2545314"/>
                  <a:ext cx="93134" cy="22312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7" name="Rounded Rectangle 646"/>
                <p:cNvSpPr/>
                <p:nvPr/>
              </p:nvSpPr>
              <p:spPr>
                <a:xfrm>
                  <a:off x="2961103" y="2545326"/>
                  <a:ext cx="103823" cy="2231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44" name="TextBox 643"/>
              <p:cNvSpPr txBox="1"/>
              <p:nvPr/>
            </p:nvSpPr>
            <p:spPr>
              <a:xfrm>
                <a:off x="4969649" y="25119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45" name="TextBox 644"/>
              <p:cNvSpPr txBox="1"/>
              <p:nvPr/>
            </p:nvSpPr>
            <p:spPr>
              <a:xfrm>
                <a:off x="5520623" y="2510433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STAT2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48" name="Straight Arrow Connector 647"/>
            <p:cNvCxnSpPr>
              <a:endCxn id="612" idx="0"/>
            </p:cNvCxnSpPr>
            <p:nvPr/>
          </p:nvCxnSpPr>
          <p:spPr>
            <a:xfrm>
              <a:off x="5498326" y="2196592"/>
              <a:ext cx="0" cy="395113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9" name="Straight Arrow Connector 648"/>
            <p:cNvCxnSpPr/>
            <p:nvPr/>
          </p:nvCxnSpPr>
          <p:spPr>
            <a:xfrm rot="16200000" flipV="1">
              <a:off x="4960744" y="5488362"/>
              <a:ext cx="1575173" cy="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0" name="Group 649"/>
            <p:cNvGrpSpPr/>
            <p:nvPr/>
          </p:nvGrpSpPr>
          <p:grpSpPr>
            <a:xfrm>
              <a:off x="5626449" y="4494779"/>
              <a:ext cx="618776" cy="215444"/>
              <a:chOff x="4025607" y="4878870"/>
              <a:chExt cx="618776" cy="215444"/>
            </a:xfrm>
          </p:grpSpPr>
          <p:sp>
            <p:nvSpPr>
              <p:cNvPr id="651" name="Oval 650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52" name="TextBox 651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Y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53" name="Straight Arrow Connector 652"/>
            <p:cNvCxnSpPr>
              <a:stCxn id="652" idx="1"/>
            </p:cNvCxnSpPr>
            <p:nvPr/>
          </p:nvCxnSpPr>
          <p:spPr>
            <a:xfrm rot="10800000" flipV="1">
              <a:off x="2432938" y="4602500"/>
              <a:ext cx="3200407" cy="150026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4" name="Group 346"/>
            <p:cNvGrpSpPr/>
            <p:nvPr/>
          </p:nvGrpSpPr>
          <p:grpSpPr>
            <a:xfrm>
              <a:off x="2862064" y="6586906"/>
              <a:ext cx="1421798" cy="583517"/>
              <a:chOff x="2281550" y="4634164"/>
              <a:chExt cx="1421798" cy="583517"/>
            </a:xfrm>
          </p:grpSpPr>
          <p:grpSp>
            <p:nvGrpSpPr>
              <p:cNvPr id="655" name="Group 301"/>
              <p:cNvGrpSpPr/>
              <p:nvPr/>
            </p:nvGrpSpPr>
            <p:grpSpPr>
              <a:xfrm>
                <a:off x="3017519" y="4634164"/>
                <a:ext cx="685829" cy="215444"/>
                <a:chOff x="3216221" y="3793932"/>
                <a:chExt cx="685829" cy="215444"/>
              </a:xfrm>
            </p:grpSpPr>
            <p:sp>
              <p:nvSpPr>
                <p:cNvPr id="664" name="Hexagon 663"/>
                <p:cNvSpPr/>
                <p:nvPr/>
              </p:nvSpPr>
              <p:spPr>
                <a:xfrm>
                  <a:off x="3216221" y="3829242"/>
                  <a:ext cx="140626" cy="141376"/>
                </a:xfrm>
                <a:prstGeom prst="hexag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5" name="TextBox 664"/>
                <p:cNvSpPr txBox="1"/>
                <p:nvPr/>
              </p:nvSpPr>
              <p:spPr>
                <a:xfrm>
                  <a:off x="3290169" y="3793932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NFκB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656" name="Group 345"/>
              <p:cNvGrpSpPr/>
              <p:nvPr/>
            </p:nvGrpSpPr>
            <p:grpSpPr>
              <a:xfrm>
                <a:off x="2281550" y="4694426"/>
                <a:ext cx="1184548" cy="523255"/>
                <a:chOff x="2281550" y="4694426"/>
                <a:chExt cx="1184548" cy="523255"/>
              </a:xfrm>
            </p:grpSpPr>
            <p:grpSp>
              <p:nvGrpSpPr>
                <p:cNvPr id="657" name="Group 315"/>
                <p:cNvGrpSpPr/>
                <p:nvPr/>
              </p:nvGrpSpPr>
              <p:grpSpPr>
                <a:xfrm>
                  <a:off x="2281550" y="4694426"/>
                  <a:ext cx="1126099" cy="360652"/>
                  <a:chOff x="2031994" y="2421314"/>
                  <a:chExt cx="330201" cy="127004"/>
                </a:xfrm>
              </p:grpSpPr>
              <p:sp>
                <p:nvSpPr>
                  <p:cNvPr id="662" name="Freeform 661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63" name="Freeform 662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58" name="Group 330"/>
                <p:cNvGrpSpPr/>
                <p:nvPr/>
              </p:nvGrpSpPr>
              <p:grpSpPr>
                <a:xfrm>
                  <a:off x="3064361" y="4948246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60" name="Straight Connector 659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1" name="Straight Arrow Connector 660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59" name="TextBox 658"/>
                <p:cNvSpPr txBox="1"/>
                <p:nvPr/>
              </p:nvSpPr>
              <p:spPr>
                <a:xfrm>
                  <a:off x="2715834" y="5002237"/>
                  <a:ext cx="49864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Il10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66" name="Straight Arrow Connector 665"/>
            <p:cNvCxnSpPr/>
            <p:nvPr/>
          </p:nvCxnSpPr>
          <p:spPr>
            <a:xfrm rot="5400000">
              <a:off x="2742244" y="5455371"/>
              <a:ext cx="2086485" cy="18144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7" name="Straight Arrow Connector 666"/>
            <p:cNvCxnSpPr/>
            <p:nvPr/>
          </p:nvCxnSpPr>
          <p:spPr>
            <a:xfrm rot="5400000">
              <a:off x="3715417" y="5001765"/>
              <a:ext cx="2177206" cy="1624708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8" name="Group 186"/>
            <p:cNvGrpSpPr/>
            <p:nvPr/>
          </p:nvGrpSpPr>
          <p:grpSpPr>
            <a:xfrm>
              <a:off x="2757908" y="5238418"/>
              <a:ext cx="733013" cy="273173"/>
              <a:chOff x="1596621" y="2439245"/>
              <a:chExt cx="733013" cy="273173"/>
            </a:xfrm>
          </p:grpSpPr>
          <p:sp>
            <p:nvSpPr>
              <p:cNvPr id="669" name="Oval 668"/>
              <p:cNvSpPr/>
              <p:nvPr/>
            </p:nvSpPr>
            <p:spPr>
              <a:xfrm>
                <a:off x="1596621" y="2596589"/>
                <a:ext cx="303220" cy="1158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0" name="TextBox 669"/>
              <p:cNvSpPr txBox="1"/>
              <p:nvPr/>
            </p:nvSpPr>
            <p:spPr>
              <a:xfrm>
                <a:off x="1717753" y="2439245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MSK1/2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1" name="Straight Arrow Connector 670"/>
            <p:cNvCxnSpPr>
              <a:stCxn id="669" idx="4"/>
            </p:cNvCxnSpPr>
            <p:nvPr/>
          </p:nvCxnSpPr>
          <p:spPr>
            <a:xfrm>
              <a:off x="2909518" y="5511591"/>
              <a:ext cx="532020" cy="11414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2" name="Straight Arrow Connector 671"/>
            <p:cNvCxnSpPr/>
            <p:nvPr/>
          </p:nvCxnSpPr>
          <p:spPr>
            <a:xfrm rot="16200000" flipH="1">
              <a:off x="3624699" y="4787366"/>
              <a:ext cx="2144215" cy="222679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3" name="Group 672"/>
            <p:cNvGrpSpPr/>
            <p:nvPr/>
          </p:nvGrpSpPr>
          <p:grpSpPr>
            <a:xfrm>
              <a:off x="4812210" y="4282430"/>
              <a:ext cx="618776" cy="215444"/>
              <a:chOff x="4025607" y="4878870"/>
              <a:chExt cx="618776" cy="215444"/>
            </a:xfrm>
          </p:grpSpPr>
          <p:sp>
            <p:nvSpPr>
              <p:cNvPr id="674" name="Oval 673"/>
              <p:cNvSpPr/>
              <p:nvPr/>
            </p:nvSpPr>
            <p:spPr>
              <a:xfrm>
                <a:off x="4025607" y="4919223"/>
                <a:ext cx="266994" cy="13505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675" name="TextBox 674"/>
              <p:cNvSpPr txBox="1"/>
              <p:nvPr/>
            </p:nvSpPr>
            <p:spPr>
              <a:xfrm>
                <a:off x="4032502" y="487887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X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676" name="Straight Arrow Connector 675"/>
            <p:cNvCxnSpPr/>
            <p:nvPr/>
          </p:nvCxnSpPr>
          <p:spPr>
            <a:xfrm flipH="1">
              <a:off x="2546206" y="4501814"/>
              <a:ext cx="2257815" cy="1423725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7" name="Group 676"/>
            <p:cNvGrpSpPr/>
            <p:nvPr/>
          </p:nvGrpSpPr>
          <p:grpSpPr>
            <a:xfrm>
              <a:off x="4034855" y="5903305"/>
              <a:ext cx="1193316" cy="718274"/>
              <a:chOff x="3843914" y="4577692"/>
              <a:chExt cx="1193316" cy="718274"/>
            </a:xfrm>
          </p:grpSpPr>
          <p:grpSp>
            <p:nvGrpSpPr>
              <p:cNvPr id="678" name="Group 227"/>
              <p:cNvGrpSpPr/>
              <p:nvPr/>
            </p:nvGrpSpPr>
            <p:grpSpPr>
              <a:xfrm>
                <a:off x="4147520" y="4577692"/>
                <a:ext cx="889710" cy="271916"/>
                <a:chOff x="2008983" y="2613688"/>
                <a:chExt cx="889710" cy="271916"/>
              </a:xfrm>
            </p:grpSpPr>
            <p:sp>
              <p:nvSpPr>
                <p:cNvPr id="687" name="TextBox 686"/>
                <p:cNvSpPr txBox="1"/>
                <p:nvPr/>
              </p:nvSpPr>
              <p:spPr>
                <a:xfrm>
                  <a:off x="2194938" y="2613688"/>
                  <a:ext cx="150323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latin typeface="Lucida Grande"/>
                      <a:ea typeface="Lucida Grande"/>
                      <a:cs typeface="Lucida Grande"/>
                    </a:rPr>
                    <a:t>℗</a:t>
                  </a:r>
                  <a:endParaRPr lang="en-US" sz="800" dirty="0">
                    <a:latin typeface="Arial"/>
                    <a:cs typeface="Arial"/>
                  </a:endParaRPr>
                </a:p>
              </p:txBody>
            </p:sp>
            <p:grpSp>
              <p:nvGrpSpPr>
                <p:cNvPr id="688" name="Group 186"/>
                <p:cNvGrpSpPr/>
                <p:nvPr/>
              </p:nvGrpSpPr>
              <p:grpSpPr>
                <a:xfrm>
                  <a:off x="2008983" y="2670160"/>
                  <a:ext cx="889710" cy="215444"/>
                  <a:chOff x="2008983" y="2670160"/>
                  <a:chExt cx="889710" cy="215444"/>
                </a:xfrm>
              </p:grpSpPr>
              <p:sp>
                <p:nvSpPr>
                  <p:cNvPr id="689" name="Oval 688"/>
                  <p:cNvSpPr/>
                  <p:nvPr/>
                </p:nvSpPr>
                <p:spPr>
                  <a:xfrm>
                    <a:off x="2008983" y="2769775"/>
                    <a:ext cx="303220" cy="115829"/>
                  </a:xfrm>
                  <a:prstGeom prst="ellipse">
                    <a:avLst/>
                  </a:prstGeom>
                  <a:solidFill>
                    <a:schemeClr val="tx2">
                      <a:lumMod val="60000"/>
                      <a:lumOff val="40000"/>
                    </a:schemeClr>
                  </a:solidFill>
                  <a:ln>
                    <a:solidFill>
                      <a:schemeClr val="tx2">
                        <a:lumMod val="60000"/>
                        <a:lumOff val="40000"/>
                      </a:schemeClr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690" name="Straight Connector 689"/>
                  <p:cNvCxnSpPr>
                    <a:stCxn id="689" idx="6"/>
                  </p:cNvCxnSpPr>
                  <p:nvPr/>
                </p:nvCxnSpPr>
                <p:spPr>
                  <a:xfrm flipV="1">
                    <a:off x="2312203" y="2769775"/>
                    <a:ext cx="1588" cy="57915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91" name="TextBox 690"/>
                  <p:cNvSpPr txBox="1"/>
                  <p:nvPr/>
                </p:nvSpPr>
                <p:spPr>
                  <a:xfrm>
                    <a:off x="2286812" y="2670160"/>
                    <a:ext cx="611881" cy="21544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b="1" dirty="0" smtClean="0">
                        <a:latin typeface="Arial"/>
                        <a:cs typeface="Arial"/>
                      </a:rPr>
                      <a:t>IRF3</a:t>
                    </a:r>
                    <a:endParaRPr lang="en-US" sz="800" b="1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679" name="Group 347"/>
              <p:cNvGrpSpPr/>
              <p:nvPr/>
            </p:nvGrpSpPr>
            <p:grpSpPr>
              <a:xfrm>
                <a:off x="3843914" y="4755326"/>
                <a:ext cx="1041621" cy="540640"/>
                <a:chOff x="3843914" y="4755326"/>
                <a:chExt cx="1041621" cy="540640"/>
              </a:xfrm>
            </p:grpSpPr>
            <p:grpSp>
              <p:nvGrpSpPr>
                <p:cNvPr id="680" name="Group 326"/>
                <p:cNvGrpSpPr/>
                <p:nvPr/>
              </p:nvGrpSpPr>
              <p:grpSpPr>
                <a:xfrm>
                  <a:off x="4017884" y="4755326"/>
                  <a:ext cx="671150" cy="217524"/>
                  <a:chOff x="2031994" y="2421314"/>
                  <a:chExt cx="330201" cy="127004"/>
                </a:xfrm>
              </p:grpSpPr>
              <p:sp>
                <p:nvSpPr>
                  <p:cNvPr id="685" name="Freeform 684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6" name="Freeform 685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81" name="Group 331"/>
                <p:cNvGrpSpPr/>
                <p:nvPr/>
              </p:nvGrpSpPr>
              <p:grpSpPr>
                <a:xfrm>
                  <a:off x="4483798" y="4918453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683" name="Straight Connector 682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" name="Straight Arrow Connector 683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82" name="TextBox 681"/>
                <p:cNvSpPr txBox="1"/>
                <p:nvPr/>
              </p:nvSpPr>
              <p:spPr>
                <a:xfrm>
                  <a:off x="3843914" y="4957412"/>
                  <a:ext cx="73504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IRF3 target gene X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692" name="Straight Arrow Connector 691"/>
            <p:cNvCxnSpPr/>
            <p:nvPr/>
          </p:nvCxnSpPr>
          <p:spPr>
            <a:xfrm flipH="1" flipV="1">
              <a:off x="4951060" y="4525210"/>
              <a:ext cx="5536" cy="153631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3" name="Straight Arrow Connector 692"/>
            <p:cNvCxnSpPr>
              <a:endCxn id="549" idx="0"/>
            </p:cNvCxnSpPr>
            <p:nvPr/>
          </p:nvCxnSpPr>
          <p:spPr>
            <a:xfrm flipH="1">
              <a:off x="1728926" y="4028030"/>
              <a:ext cx="85831" cy="15730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94" name="Group 693"/>
            <p:cNvGrpSpPr/>
            <p:nvPr/>
          </p:nvGrpSpPr>
          <p:grpSpPr>
            <a:xfrm>
              <a:off x="-32988" y="711019"/>
              <a:ext cx="1193618" cy="994757"/>
              <a:chOff x="4911408" y="1259612"/>
              <a:chExt cx="1193618" cy="994757"/>
            </a:xfrm>
          </p:grpSpPr>
          <p:sp>
            <p:nvSpPr>
              <p:cNvPr id="695" name="Rectangle 694"/>
              <p:cNvSpPr/>
              <p:nvPr/>
            </p:nvSpPr>
            <p:spPr>
              <a:xfrm>
                <a:off x="5355136" y="1571218"/>
                <a:ext cx="45719" cy="426786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6" name="Rectangle 695"/>
              <p:cNvSpPr/>
              <p:nvPr/>
            </p:nvSpPr>
            <p:spPr>
              <a:xfrm>
                <a:off x="5479701" y="1546477"/>
                <a:ext cx="45719" cy="451537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7" name="Oval 696"/>
              <p:cNvSpPr/>
              <p:nvPr/>
            </p:nvSpPr>
            <p:spPr>
              <a:xfrm>
                <a:off x="5393269" y="1506970"/>
                <a:ext cx="101600" cy="101593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8" name="TextBox 697"/>
              <p:cNvSpPr txBox="1"/>
              <p:nvPr/>
            </p:nvSpPr>
            <p:spPr>
              <a:xfrm>
                <a:off x="4911408" y="150883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699" name="TextBox 698"/>
              <p:cNvSpPr txBox="1"/>
              <p:nvPr/>
            </p:nvSpPr>
            <p:spPr>
              <a:xfrm>
                <a:off x="5466567" y="1475017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IL10R1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0" name="TextBox 699"/>
              <p:cNvSpPr txBox="1"/>
              <p:nvPr/>
            </p:nvSpPr>
            <p:spPr>
              <a:xfrm>
                <a:off x="5263642" y="1259612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IL10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1" name="Oval 700"/>
              <p:cNvSpPr/>
              <p:nvPr/>
            </p:nvSpPr>
            <p:spPr>
              <a:xfrm>
                <a:off x="5049414" y="1896812"/>
                <a:ext cx="303220" cy="115829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2" name="Oval 701"/>
              <p:cNvSpPr/>
              <p:nvPr/>
            </p:nvSpPr>
            <p:spPr>
              <a:xfrm>
                <a:off x="5533771" y="1931124"/>
                <a:ext cx="303220" cy="115829"/>
              </a:xfrm>
              <a:prstGeom prst="ellips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3" name="TextBox 702"/>
              <p:cNvSpPr txBox="1"/>
              <p:nvPr/>
            </p:nvSpPr>
            <p:spPr>
              <a:xfrm>
                <a:off x="4944396" y="203892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TYK2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sp>
            <p:nvSpPr>
              <p:cNvPr id="704" name="TextBox 703"/>
              <p:cNvSpPr txBox="1"/>
              <p:nvPr/>
            </p:nvSpPr>
            <p:spPr>
              <a:xfrm>
                <a:off x="5535134" y="2001865"/>
                <a:ext cx="569892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JAK1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  <p:cxnSp>
          <p:nvCxnSpPr>
            <p:cNvPr id="705" name="Straight Arrow Connector 704"/>
            <p:cNvCxnSpPr/>
            <p:nvPr/>
          </p:nvCxnSpPr>
          <p:spPr>
            <a:xfrm>
              <a:off x="486588" y="1492702"/>
              <a:ext cx="0" cy="33287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06" name="Group 193"/>
            <p:cNvGrpSpPr/>
            <p:nvPr/>
          </p:nvGrpSpPr>
          <p:grpSpPr>
            <a:xfrm>
              <a:off x="313782" y="1795567"/>
              <a:ext cx="611881" cy="486337"/>
              <a:chOff x="1981664" y="2613688"/>
              <a:chExt cx="611881" cy="486337"/>
            </a:xfrm>
          </p:grpSpPr>
          <p:sp>
            <p:nvSpPr>
              <p:cNvPr id="707" name="TextBox 706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708" name="Group 186"/>
              <p:cNvGrpSpPr/>
              <p:nvPr/>
            </p:nvGrpSpPr>
            <p:grpSpPr>
              <a:xfrm>
                <a:off x="1981664" y="2769775"/>
                <a:ext cx="611881" cy="330250"/>
                <a:chOff x="1981664" y="2769775"/>
                <a:chExt cx="611881" cy="330250"/>
              </a:xfrm>
            </p:grpSpPr>
            <p:sp>
              <p:nvSpPr>
                <p:cNvPr id="709" name="Oval 708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0" name="Straight Connector 709"/>
                <p:cNvCxnSpPr>
                  <a:stCxn id="709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1" name="TextBox 710"/>
                <p:cNvSpPr txBox="1"/>
                <p:nvPr/>
              </p:nvSpPr>
              <p:spPr>
                <a:xfrm>
                  <a:off x="1981664" y="2884581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STAT3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cxnSp>
          <p:nvCxnSpPr>
            <p:cNvPr id="712" name="Straight Arrow Connector 711"/>
            <p:cNvCxnSpPr/>
            <p:nvPr/>
          </p:nvCxnSpPr>
          <p:spPr>
            <a:xfrm>
              <a:off x="568229" y="2339564"/>
              <a:ext cx="759576" cy="359001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3" name="Straight Arrow Connector 712"/>
            <p:cNvCxnSpPr/>
            <p:nvPr/>
          </p:nvCxnSpPr>
          <p:spPr>
            <a:xfrm flipV="1">
              <a:off x="1245334" y="5912096"/>
              <a:ext cx="162652" cy="5046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non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4" name="Straight Arrow Connector 713"/>
            <p:cNvCxnSpPr/>
            <p:nvPr/>
          </p:nvCxnSpPr>
          <p:spPr>
            <a:xfrm flipH="1">
              <a:off x="2392323" y="3918527"/>
              <a:ext cx="99401" cy="10231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5" name="Straight Arrow Connector 714"/>
            <p:cNvCxnSpPr>
              <a:stCxn id="604" idx="3"/>
            </p:cNvCxnSpPr>
            <p:nvPr/>
          </p:nvCxnSpPr>
          <p:spPr>
            <a:xfrm flipH="1">
              <a:off x="1843937" y="4240012"/>
              <a:ext cx="321428" cy="142511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6" name="Oval 715"/>
            <p:cNvSpPr/>
            <p:nvPr/>
          </p:nvSpPr>
          <p:spPr>
            <a:xfrm>
              <a:off x="4287661" y="577359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7" name="Oval 716"/>
            <p:cNvSpPr/>
            <p:nvPr/>
          </p:nvSpPr>
          <p:spPr>
            <a:xfrm>
              <a:off x="4995383" y="2560666"/>
              <a:ext cx="303220" cy="11582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8" name="TextBox 717"/>
            <p:cNvSpPr txBox="1"/>
            <p:nvPr/>
          </p:nvSpPr>
          <p:spPr>
            <a:xfrm>
              <a:off x="4941136" y="2367210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PI3K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19" name="Oval 718"/>
            <p:cNvSpPr/>
            <p:nvPr/>
          </p:nvSpPr>
          <p:spPr>
            <a:xfrm>
              <a:off x="5002383" y="3102725"/>
              <a:ext cx="303220" cy="115829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0" name="TextBox 719"/>
            <p:cNvSpPr txBox="1"/>
            <p:nvPr/>
          </p:nvSpPr>
          <p:spPr>
            <a:xfrm>
              <a:off x="4970504" y="2907183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AKT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21" name="Straight Arrow Connector 720"/>
            <p:cNvCxnSpPr>
              <a:stCxn id="719" idx="2"/>
            </p:cNvCxnSpPr>
            <p:nvPr/>
          </p:nvCxnSpPr>
          <p:spPr>
            <a:xfrm flipH="1">
              <a:off x="3199257" y="3160640"/>
              <a:ext cx="1803126" cy="26865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22" name="Oval 721"/>
            <p:cNvSpPr/>
            <p:nvPr/>
          </p:nvSpPr>
          <p:spPr>
            <a:xfrm>
              <a:off x="5738815" y="2530113"/>
              <a:ext cx="303220" cy="11582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3" name="TextBox 722"/>
            <p:cNvSpPr txBox="1"/>
            <p:nvPr/>
          </p:nvSpPr>
          <p:spPr>
            <a:xfrm>
              <a:off x="5763195" y="2344408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NIK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24" name="Group 252"/>
            <p:cNvGrpSpPr/>
            <p:nvPr/>
          </p:nvGrpSpPr>
          <p:grpSpPr>
            <a:xfrm>
              <a:off x="5819875" y="3104595"/>
              <a:ext cx="238668" cy="142232"/>
              <a:chOff x="2817170" y="2545314"/>
              <a:chExt cx="425581" cy="92725"/>
            </a:xfrm>
          </p:grpSpPr>
          <p:sp>
            <p:nvSpPr>
              <p:cNvPr id="725" name="Rounded Rectangle 724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6" name="Rounded Rectangle 725"/>
              <p:cNvSpPr/>
              <p:nvPr/>
            </p:nvSpPr>
            <p:spPr>
              <a:xfrm>
                <a:off x="3028839" y="2545326"/>
                <a:ext cx="213912" cy="92713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7" name="TextBox 726"/>
            <p:cNvSpPr txBox="1"/>
            <p:nvPr/>
          </p:nvSpPr>
          <p:spPr>
            <a:xfrm>
              <a:off x="5546559" y="2927199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8" name="TextBox 727"/>
            <p:cNvSpPr txBox="1"/>
            <p:nvPr/>
          </p:nvSpPr>
          <p:spPr>
            <a:xfrm>
              <a:off x="5908314" y="2905191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p100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29" name="TextBox 728"/>
            <p:cNvSpPr txBox="1"/>
            <p:nvPr/>
          </p:nvSpPr>
          <p:spPr>
            <a:xfrm>
              <a:off x="5483598" y="3517803"/>
              <a:ext cx="52946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RELB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730" name="TextBox 729"/>
            <p:cNvSpPr txBox="1"/>
            <p:nvPr/>
          </p:nvSpPr>
          <p:spPr>
            <a:xfrm>
              <a:off x="5918498" y="3532034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p52</a:t>
              </a:r>
              <a:endParaRPr lang="en-US" sz="800" b="1" dirty="0">
                <a:latin typeface="Arial"/>
                <a:cs typeface="Arial"/>
              </a:endParaRPr>
            </a:p>
          </p:txBody>
        </p:sp>
        <p:grpSp>
          <p:nvGrpSpPr>
            <p:cNvPr id="731" name="Group 252"/>
            <p:cNvGrpSpPr/>
            <p:nvPr/>
          </p:nvGrpSpPr>
          <p:grpSpPr>
            <a:xfrm>
              <a:off x="5843628" y="3688462"/>
              <a:ext cx="202012" cy="142232"/>
              <a:chOff x="2817170" y="2545314"/>
              <a:chExt cx="360218" cy="92725"/>
            </a:xfrm>
          </p:grpSpPr>
          <p:sp>
            <p:nvSpPr>
              <p:cNvPr id="732" name="Rounded Rectangle 731"/>
              <p:cNvSpPr/>
              <p:nvPr/>
            </p:nvSpPr>
            <p:spPr>
              <a:xfrm>
                <a:off x="2817170" y="2545314"/>
                <a:ext cx="213912" cy="92713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3" name="Rounded Rectangle 732"/>
              <p:cNvSpPr/>
              <p:nvPr/>
            </p:nvSpPr>
            <p:spPr>
              <a:xfrm>
                <a:off x="3028841" y="2576841"/>
                <a:ext cx="148547" cy="61198"/>
              </a:xfrm>
              <a:prstGeom prst="roundRect">
                <a:avLst/>
              </a:prstGeom>
              <a:solidFill>
                <a:schemeClr val="accent3">
                  <a:lumMod val="50000"/>
                </a:schemeClr>
              </a:solidFill>
              <a:ln>
                <a:solidFill>
                  <a:schemeClr val="accent3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34" name="TextBox 733"/>
            <p:cNvSpPr txBox="1"/>
            <p:nvPr/>
          </p:nvSpPr>
          <p:spPr>
            <a:xfrm>
              <a:off x="3879525" y="364606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  <p:cxnSp>
          <p:nvCxnSpPr>
            <p:cNvPr id="735" name="Straight Arrow Connector 734"/>
            <p:cNvCxnSpPr/>
            <p:nvPr/>
          </p:nvCxnSpPr>
          <p:spPr>
            <a:xfrm>
              <a:off x="4363638" y="749787"/>
              <a:ext cx="672853" cy="159572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6" name="Straight Arrow Connector 735"/>
            <p:cNvCxnSpPr>
              <a:stCxn id="717" idx="4"/>
            </p:cNvCxnSpPr>
            <p:nvPr/>
          </p:nvCxnSpPr>
          <p:spPr>
            <a:xfrm>
              <a:off x="5146993" y="2676495"/>
              <a:ext cx="7000" cy="245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7" name="Straight Arrow Connector 736"/>
            <p:cNvCxnSpPr>
              <a:endCxn id="549" idx="3"/>
            </p:cNvCxnSpPr>
            <p:nvPr/>
          </p:nvCxnSpPr>
          <p:spPr>
            <a:xfrm flipH="1">
              <a:off x="2034866" y="3811843"/>
              <a:ext cx="3696493" cy="1896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8" name="Straight Arrow Connector 737"/>
            <p:cNvCxnSpPr>
              <a:endCxn id="730" idx="1"/>
            </p:cNvCxnSpPr>
            <p:nvPr/>
          </p:nvCxnSpPr>
          <p:spPr>
            <a:xfrm flipH="1">
              <a:off x="5918498" y="3248672"/>
              <a:ext cx="17014" cy="39108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9" name="Straight Arrow Connector 738"/>
            <p:cNvCxnSpPr/>
            <p:nvPr/>
          </p:nvCxnSpPr>
          <p:spPr>
            <a:xfrm>
              <a:off x="5911717" y="2680191"/>
              <a:ext cx="7000" cy="245967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0" name="Oval 739"/>
            <p:cNvSpPr/>
            <p:nvPr/>
          </p:nvSpPr>
          <p:spPr>
            <a:xfrm>
              <a:off x="6063645" y="983075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1" name="Straight Arrow Connector 740"/>
            <p:cNvCxnSpPr>
              <a:stCxn id="740" idx="4"/>
            </p:cNvCxnSpPr>
            <p:nvPr/>
          </p:nvCxnSpPr>
          <p:spPr>
            <a:xfrm flipH="1">
              <a:off x="5949272" y="1084668"/>
              <a:ext cx="165173" cy="1244113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"/>
              <a:tailEnd type="triangle" w="med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42" name="TextBox 741"/>
            <p:cNvSpPr txBox="1"/>
            <p:nvPr/>
          </p:nvSpPr>
          <p:spPr>
            <a:xfrm>
              <a:off x="5675333" y="804057"/>
              <a:ext cx="75705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Type I IFN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sp>
        <p:nvSpPr>
          <p:cNvPr id="373" name="Down Arrow 372"/>
          <p:cNvSpPr/>
          <p:nvPr/>
        </p:nvSpPr>
        <p:spPr>
          <a:xfrm rot="21362296">
            <a:off x="5538046" y="2256562"/>
            <a:ext cx="288624" cy="2742929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3" name="Down Arrow 742"/>
          <p:cNvSpPr/>
          <p:nvPr/>
        </p:nvSpPr>
        <p:spPr>
          <a:xfrm rot="1418376">
            <a:off x="4410758" y="2064271"/>
            <a:ext cx="104211" cy="353276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4" name="Down Arrow 743"/>
          <p:cNvSpPr/>
          <p:nvPr/>
        </p:nvSpPr>
        <p:spPr>
          <a:xfrm rot="397253">
            <a:off x="3252837" y="2326155"/>
            <a:ext cx="318586" cy="313361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5" name="Down Arrow 744"/>
          <p:cNvSpPr/>
          <p:nvPr/>
        </p:nvSpPr>
        <p:spPr>
          <a:xfrm rot="1418376">
            <a:off x="2402612" y="1975815"/>
            <a:ext cx="104211" cy="353276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6" name="TextBox 745"/>
          <p:cNvSpPr txBox="1"/>
          <p:nvPr/>
        </p:nvSpPr>
        <p:spPr>
          <a:xfrm>
            <a:off x="7182631" y="209594"/>
            <a:ext cx="10542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800000"/>
                </a:solidFill>
                <a:latin typeface="Arial"/>
                <a:cs typeface="Arial"/>
              </a:rPr>
              <a:t>Type I </a:t>
            </a:r>
            <a:r>
              <a:rPr lang="en-US" sz="1200" b="1" dirty="0" err="1" smtClean="0">
                <a:solidFill>
                  <a:srgbClr val="800000"/>
                </a:solidFill>
                <a:latin typeface="Arial"/>
                <a:cs typeface="Arial"/>
              </a:rPr>
              <a:t>IFNs</a:t>
            </a:r>
            <a:endParaRPr lang="en-US" sz="12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247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Why Synergy?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dirty="0" smtClean="0">
                <a:ea typeface="宋体" charset="-122"/>
              </a:rPr>
              <a:t>Hypothetical mechanisms</a:t>
            </a:r>
          </a:p>
          <a:p>
            <a:pPr lvl="1"/>
            <a:r>
              <a:rPr lang="en-US" dirty="0"/>
              <a:t>IRF3 target genes</a:t>
            </a:r>
            <a:endParaRPr lang="en-US" dirty="0">
              <a:sym typeface="Wingdings"/>
            </a:endParaRPr>
          </a:p>
          <a:p>
            <a:pPr lvl="1"/>
            <a:r>
              <a:rPr lang="en-US" b="1" dirty="0" smtClean="0">
                <a:solidFill>
                  <a:srgbClr val="C00000"/>
                </a:solidFill>
                <a:sym typeface="Wingdings"/>
              </a:rPr>
              <a:t>JAK-STAT</a:t>
            </a:r>
            <a:endParaRPr lang="en-US" b="1" dirty="0">
              <a:solidFill>
                <a:srgbClr val="C00000"/>
              </a:solidFill>
              <a:sym typeface="Wingdings"/>
            </a:endParaRPr>
          </a:p>
          <a:p>
            <a:pPr lvl="1"/>
            <a:r>
              <a:rPr lang="en-US" dirty="0" err="1">
                <a:sym typeface="Wingdings"/>
              </a:rPr>
              <a:t>NFκB</a:t>
            </a:r>
            <a:r>
              <a:rPr lang="en-US" dirty="0">
                <a:sym typeface="Wingdings"/>
              </a:rPr>
              <a:t> inducing kinase (NIK)</a:t>
            </a:r>
          </a:p>
          <a:p>
            <a:pPr lvl="1"/>
            <a:r>
              <a:rPr lang="en-US" dirty="0">
                <a:sym typeface="Wingdings"/>
              </a:rPr>
              <a:t>PI3K-AKT 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4069150"/>
              </p:ext>
            </p:extLst>
          </p:nvPr>
        </p:nvGraphicFramePr>
        <p:xfrm>
          <a:off x="4527297" y="3978059"/>
          <a:ext cx="2453747" cy="18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3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27297" y="3978059"/>
                        <a:ext cx="2453747" cy="18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198681"/>
              </p:ext>
            </p:extLst>
          </p:nvPr>
        </p:nvGraphicFramePr>
        <p:xfrm>
          <a:off x="4522211" y="2100963"/>
          <a:ext cx="2453747" cy="18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4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22211" y="2100963"/>
                        <a:ext cx="2453747" cy="18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5413495"/>
              </p:ext>
            </p:extLst>
          </p:nvPr>
        </p:nvGraphicFramePr>
        <p:xfrm>
          <a:off x="6782354" y="2104490"/>
          <a:ext cx="2453747" cy="18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5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782354" y="2104490"/>
                        <a:ext cx="2453747" cy="18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876864"/>
              </p:ext>
            </p:extLst>
          </p:nvPr>
        </p:nvGraphicFramePr>
        <p:xfrm>
          <a:off x="6784482" y="3977429"/>
          <a:ext cx="2453747" cy="18787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66" name="Graph" r:id="rId9" imgW="3901320" imgH="2986920" progId="Origin50.Graph">
                  <p:embed/>
                </p:oleObj>
              </mc:Choice>
              <mc:Fallback>
                <p:oleObj name="Graph" r:id="rId9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784482" y="3977429"/>
                        <a:ext cx="2453747" cy="18787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4894438" y="2017248"/>
            <a:ext cx="21568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Knockout AKT crosstalk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00380" y="2051571"/>
            <a:ext cx="204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Knockout IRF3 crosstalk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07665" y="3924226"/>
            <a:ext cx="25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alibri" panose="020F0502020204030204" pitchFamily="34" charset="0"/>
              </a:rPr>
              <a:t>Knockout NIK crosstalk</a:t>
            </a:r>
            <a:endParaRPr lang="en-US" sz="1400" dirty="0">
              <a:latin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56496" y="3907446"/>
            <a:ext cx="2499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C00000"/>
                </a:solidFill>
                <a:latin typeface="Calibri" panose="020F0502020204030204" pitchFamily="34" charset="0"/>
              </a:rPr>
              <a:t>Knockout JAK-STAT crosstalk</a:t>
            </a:r>
            <a:endParaRPr lang="en-US" sz="1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482" y="-157368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Why Synergy?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32</a:t>
            </a:fld>
            <a:endParaRPr lang="en-US"/>
          </a:p>
        </p:txBody>
      </p:sp>
      <p:grpSp>
        <p:nvGrpSpPr>
          <p:cNvPr id="14" name="Group 9"/>
          <p:cNvGrpSpPr/>
          <p:nvPr/>
        </p:nvGrpSpPr>
        <p:grpSpPr>
          <a:xfrm>
            <a:off x="1416819" y="4718829"/>
            <a:ext cx="6245224" cy="1608576"/>
            <a:chOff x="474127" y="2827689"/>
            <a:chExt cx="5334005" cy="1608576"/>
          </a:xfrm>
        </p:grpSpPr>
        <p:sp>
          <p:nvSpPr>
            <p:cNvPr id="15" name="Arc 14"/>
            <p:cNvSpPr/>
            <p:nvPr/>
          </p:nvSpPr>
          <p:spPr>
            <a:xfrm>
              <a:off x="474133" y="2827689"/>
              <a:ext cx="5333999" cy="1574700"/>
            </a:xfrm>
            <a:prstGeom prst="arc">
              <a:avLst>
                <a:gd name="adj1" fmla="val 10876538"/>
                <a:gd name="adj2" fmla="val 21518784"/>
              </a:avLst>
            </a:prstGeom>
            <a:ln w="19050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>
              <a:off x="474127" y="2861565"/>
              <a:ext cx="5333999" cy="1574700"/>
            </a:xfrm>
            <a:prstGeom prst="arc">
              <a:avLst>
                <a:gd name="adj1" fmla="val 10876538"/>
                <a:gd name="adj2" fmla="val 21518784"/>
              </a:avLst>
            </a:prstGeom>
            <a:ln w="19050">
              <a:solidFill>
                <a:schemeClr val="tx1"/>
              </a:solidFill>
              <a:prstDash val="lg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1432" y="1063093"/>
            <a:ext cx="3458700" cy="763634"/>
            <a:chOff x="880533" y="813495"/>
            <a:chExt cx="3903134" cy="814934"/>
          </a:xfrm>
        </p:grpSpPr>
        <p:grpSp>
          <p:nvGrpSpPr>
            <p:cNvPr id="18" name="Group 14"/>
            <p:cNvGrpSpPr/>
            <p:nvPr/>
          </p:nvGrpSpPr>
          <p:grpSpPr>
            <a:xfrm>
              <a:off x="880533" y="813495"/>
              <a:ext cx="3903134" cy="814934"/>
              <a:chOff x="880533" y="813495"/>
              <a:chExt cx="3903134" cy="814934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880533" y="813495"/>
                <a:ext cx="3903134" cy="814934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>
                <a:off x="931329" y="876739"/>
                <a:ext cx="3805486" cy="697392"/>
              </a:xfrm>
              <a:prstGeom prst="round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906398" y="839929"/>
              <a:ext cx="999072" cy="229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err="1" smtClean="0">
                  <a:latin typeface="Arial"/>
                  <a:cs typeface="Arial"/>
                </a:rPr>
                <a:t>Endosome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6022377" y="1258336"/>
            <a:ext cx="81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/>
                <a:cs typeface="Arial"/>
              </a:rPr>
              <a:t>TLR3</a:t>
            </a:r>
            <a:endParaRPr lang="en-US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875893" y="1523894"/>
            <a:ext cx="648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dsRNA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801115" y="1520451"/>
            <a:ext cx="6481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 smtClean="0">
                <a:latin typeface="Arial"/>
                <a:cs typeface="Arial"/>
              </a:rPr>
              <a:t>ssRNA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34" name="Group 108"/>
          <p:cNvGrpSpPr/>
          <p:nvPr/>
        </p:nvGrpSpPr>
        <p:grpSpPr>
          <a:xfrm>
            <a:off x="3109816" y="1334028"/>
            <a:ext cx="364060" cy="736535"/>
            <a:chOff x="1692998" y="1159878"/>
            <a:chExt cx="364060" cy="736535"/>
          </a:xfrm>
        </p:grpSpPr>
        <p:grpSp>
          <p:nvGrpSpPr>
            <p:cNvPr id="35" name="Group 55"/>
            <p:cNvGrpSpPr/>
            <p:nvPr/>
          </p:nvGrpSpPr>
          <p:grpSpPr>
            <a:xfrm>
              <a:off x="1692998" y="1159878"/>
              <a:ext cx="364060" cy="550280"/>
              <a:chOff x="1498593" y="2006495"/>
              <a:chExt cx="364060" cy="550280"/>
            </a:xfrm>
          </p:grpSpPr>
          <p:grpSp>
            <p:nvGrpSpPr>
              <p:cNvPr id="37" name="Group 47"/>
              <p:cNvGrpSpPr/>
              <p:nvPr/>
            </p:nvGrpSpPr>
            <p:grpSpPr>
              <a:xfrm rot="1695643">
                <a:off x="1498593" y="2006495"/>
                <a:ext cx="364060" cy="330223"/>
                <a:chOff x="1498593" y="2006495"/>
                <a:chExt cx="364060" cy="330223"/>
              </a:xfrm>
            </p:grpSpPr>
            <p:sp>
              <p:nvSpPr>
                <p:cNvPr id="39" name="Oval 38"/>
                <p:cNvSpPr/>
                <p:nvPr/>
              </p:nvSpPr>
              <p:spPr>
                <a:xfrm>
                  <a:off x="1515533" y="2074199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/>
                <p:cNvSpPr/>
                <p:nvPr/>
              </p:nvSpPr>
              <p:spPr>
                <a:xfrm>
                  <a:off x="1574796" y="202341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1498593" y="215040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Oval 41"/>
                <p:cNvSpPr/>
                <p:nvPr/>
              </p:nvSpPr>
              <p:spPr>
                <a:xfrm>
                  <a:off x="1532455" y="2226611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1650993" y="200649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1727190" y="203190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>
                  <a:off x="1777986" y="209964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1769513" y="2184317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1718705" y="2252057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>
              <a:xfrm rot="5400000">
                <a:off x="1595626" y="2455356"/>
                <a:ext cx="198411" cy="4428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ounded Rectangle 35"/>
            <p:cNvSpPr/>
            <p:nvPr/>
          </p:nvSpPr>
          <p:spPr>
            <a:xfrm>
              <a:off x="1853154" y="1710159"/>
              <a:ext cx="67750" cy="186254"/>
            </a:xfrm>
            <a:prstGeom prst="round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8" name="Group 109"/>
          <p:cNvGrpSpPr/>
          <p:nvPr/>
        </p:nvGrpSpPr>
        <p:grpSpPr>
          <a:xfrm>
            <a:off x="5169160" y="1334028"/>
            <a:ext cx="364060" cy="736535"/>
            <a:chOff x="3752342" y="1159878"/>
            <a:chExt cx="364060" cy="736535"/>
          </a:xfrm>
          <a:solidFill>
            <a:schemeClr val="bg1">
              <a:lumMod val="50000"/>
            </a:schemeClr>
          </a:solidFill>
        </p:grpSpPr>
        <p:grpSp>
          <p:nvGrpSpPr>
            <p:cNvPr id="49" name="Group 55"/>
            <p:cNvGrpSpPr/>
            <p:nvPr/>
          </p:nvGrpSpPr>
          <p:grpSpPr>
            <a:xfrm>
              <a:off x="3752342" y="1159878"/>
              <a:ext cx="364060" cy="550280"/>
              <a:chOff x="1498593" y="2006495"/>
              <a:chExt cx="364060" cy="550280"/>
            </a:xfrm>
            <a:grpFill/>
          </p:grpSpPr>
          <p:grpSp>
            <p:nvGrpSpPr>
              <p:cNvPr id="51" name="Group 47"/>
              <p:cNvGrpSpPr/>
              <p:nvPr/>
            </p:nvGrpSpPr>
            <p:grpSpPr>
              <a:xfrm rot="1695643">
                <a:off x="1498593" y="2006495"/>
                <a:ext cx="364060" cy="330223"/>
                <a:chOff x="1498593" y="2006495"/>
                <a:chExt cx="364060" cy="330223"/>
              </a:xfrm>
              <a:grpFill/>
            </p:grpSpPr>
            <p:sp>
              <p:nvSpPr>
                <p:cNvPr id="53" name="Oval 52"/>
                <p:cNvSpPr/>
                <p:nvPr/>
              </p:nvSpPr>
              <p:spPr>
                <a:xfrm>
                  <a:off x="1515533" y="2074199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Oval 53"/>
                <p:cNvSpPr/>
                <p:nvPr/>
              </p:nvSpPr>
              <p:spPr>
                <a:xfrm>
                  <a:off x="1574796" y="202341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1498593" y="215040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532455" y="2226611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1650993" y="200649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1727190" y="203190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1777986" y="209964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1769513" y="2184317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1718705" y="2252057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52" name="Straight Connector 51"/>
              <p:cNvCxnSpPr/>
              <p:nvPr/>
            </p:nvCxnSpPr>
            <p:spPr>
              <a:xfrm rot="5400000">
                <a:off x="1595626" y="2455356"/>
                <a:ext cx="198411" cy="4428"/>
              </a:xfrm>
              <a:prstGeom prst="line">
                <a:avLst/>
              </a:prstGeom>
              <a:grpFill/>
              <a:ln w="317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Rounded Rectangle 49"/>
            <p:cNvSpPr/>
            <p:nvPr/>
          </p:nvSpPr>
          <p:spPr>
            <a:xfrm>
              <a:off x="3918151" y="1710159"/>
              <a:ext cx="67750" cy="186254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113"/>
          <p:cNvGrpSpPr/>
          <p:nvPr/>
        </p:nvGrpSpPr>
        <p:grpSpPr>
          <a:xfrm>
            <a:off x="3509661" y="1970645"/>
            <a:ext cx="67750" cy="253977"/>
            <a:chOff x="1929351" y="1811763"/>
            <a:chExt cx="67750" cy="253977"/>
          </a:xfrm>
        </p:grpSpPr>
        <p:sp>
          <p:nvSpPr>
            <p:cNvPr id="65" name="Rounded Rectangle 64"/>
            <p:cNvSpPr/>
            <p:nvPr/>
          </p:nvSpPr>
          <p:spPr>
            <a:xfrm>
              <a:off x="1929351" y="1811763"/>
              <a:ext cx="67750" cy="186254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1940071" y="1998011"/>
              <a:ext cx="51600" cy="6772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7" name="Group 116"/>
          <p:cNvGrpSpPr/>
          <p:nvPr/>
        </p:nvGrpSpPr>
        <p:grpSpPr>
          <a:xfrm flipH="1">
            <a:off x="3282868" y="1331213"/>
            <a:ext cx="389809" cy="736535"/>
            <a:chOff x="1692998" y="1159878"/>
            <a:chExt cx="364060" cy="736535"/>
          </a:xfrm>
        </p:grpSpPr>
        <p:grpSp>
          <p:nvGrpSpPr>
            <p:cNvPr id="68" name="Group 55"/>
            <p:cNvGrpSpPr/>
            <p:nvPr/>
          </p:nvGrpSpPr>
          <p:grpSpPr>
            <a:xfrm>
              <a:off x="1692998" y="1159878"/>
              <a:ext cx="364060" cy="550280"/>
              <a:chOff x="1498593" y="2006495"/>
              <a:chExt cx="364060" cy="550280"/>
            </a:xfrm>
          </p:grpSpPr>
          <p:grpSp>
            <p:nvGrpSpPr>
              <p:cNvPr id="70" name="Group 47"/>
              <p:cNvGrpSpPr/>
              <p:nvPr/>
            </p:nvGrpSpPr>
            <p:grpSpPr>
              <a:xfrm rot="1695643">
                <a:off x="1498593" y="2006495"/>
                <a:ext cx="364060" cy="330223"/>
                <a:chOff x="1498593" y="2006495"/>
                <a:chExt cx="364060" cy="330223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1515533" y="2074199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Oval 72"/>
                <p:cNvSpPr/>
                <p:nvPr/>
              </p:nvSpPr>
              <p:spPr>
                <a:xfrm>
                  <a:off x="1574796" y="202341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1498593" y="215040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Oval 74"/>
                <p:cNvSpPr/>
                <p:nvPr/>
              </p:nvSpPr>
              <p:spPr>
                <a:xfrm>
                  <a:off x="1532455" y="2226611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Oval 75"/>
                <p:cNvSpPr/>
                <p:nvPr/>
              </p:nvSpPr>
              <p:spPr>
                <a:xfrm>
                  <a:off x="1650993" y="200649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Oval 76"/>
                <p:cNvSpPr/>
                <p:nvPr/>
              </p:nvSpPr>
              <p:spPr>
                <a:xfrm>
                  <a:off x="1727190" y="203190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8" name="Oval 77"/>
                <p:cNvSpPr/>
                <p:nvPr/>
              </p:nvSpPr>
              <p:spPr>
                <a:xfrm>
                  <a:off x="1777986" y="2099645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Oval 78"/>
                <p:cNvSpPr/>
                <p:nvPr/>
              </p:nvSpPr>
              <p:spPr>
                <a:xfrm>
                  <a:off x="1769513" y="2184317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Oval 79"/>
                <p:cNvSpPr/>
                <p:nvPr/>
              </p:nvSpPr>
              <p:spPr>
                <a:xfrm>
                  <a:off x="1718705" y="2252057"/>
                  <a:ext cx="84667" cy="84661"/>
                </a:xfrm>
                <a:prstGeom prst="ellipse">
                  <a:avLst/>
                </a:prstGeom>
                <a:solidFill>
                  <a:schemeClr val="accent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71" name="Straight Connector 70"/>
              <p:cNvCxnSpPr/>
              <p:nvPr/>
            </p:nvCxnSpPr>
            <p:spPr>
              <a:xfrm rot="5400000">
                <a:off x="1595626" y="2455356"/>
                <a:ext cx="198411" cy="4428"/>
              </a:xfrm>
              <a:prstGeom prst="line">
                <a:avLst/>
              </a:prstGeom>
              <a:ln w="31750"/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Rounded Rectangle 68"/>
            <p:cNvSpPr/>
            <p:nvPr/>
          </p:nvSpPr>
          <p:spPr>
            <a:xfrm>
              <a:off x="1853154" y="1710159"/>
              <a:ext cx="67750" cy="186254"/>
            </a:xfrm>
            <a:prstGeom prst="roundRect">
              <a:avLst/>
            </a:prstGeom>
            <a:solidFill>
              <a:schemeClr val="accent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133"/>
          <p:cNvGrpSpPr/>
          <p:nvPr/>
        </p:nvGrpSpPr>
        <p:grpSpPr>
          <a:xfrm flipH="1">
            <a:off x="5346940" y="1334040"/>
            <a:ext cx="379398" cy="736535"/>
            <a:chOff x="3752342" y="1159878"/>
            <a:chExt cx="364060" cy="736535"/>
          </a:xfrm>
          <a:solidFill>
            <a:schemeClr val="bg1">
              <a:lumMod val="50000"/>
            </a:schemeClr>
          </a:solidFill>
        </p:grpSpPr>
        <p:grpSp>
          <p:nvGrpSpPr>
            <p:cNvPr id="82" name="Group 55"/>
            <p:cNvGrpSpPr/>
            <p:nvPr/>
          </p:nvGrpSpPr>
          <p:grpSpPr>
            <a:xfrm>
              <a:off x="3752342" y="1159878"/>
              <a:ext cx="364060" cy="550280"/>
              <a:chOff x="1498593" y="2006495"/>
              <a:chExt cx="364060" cy="550280"/>
            </a:xfrm>
            <a:grpFill/>
          </p:grpSpPr>
          <p:grpSp>
            <p:nvGrpSpPr>
              <p:cNvPr id="84" name="Group 47"/>
              <p:cNvGrpSpPr/>
              <p:nvPr/>
            </p:nvGrpSpPr>
            <p:grpSpPr>
              <a:xfrm rot="1695643">
                <a:off x="1498593" y="2006495"/>
                <a:ext cx="364060" cy="330223"/>
                <a:chOff x="1498593" y="2006495"/>
                <a:chExt cx="364060" cy="330223"/>
              </a:xfrm>
              <a:grpFill/>
            </p:grpSpPr>
            <p:sp>
              <p:nvSpPr>
                <p:cNvPr id="86" name="Oval 85"/>
                <p:cNvSpPr/>
                <p:nvPr/>
              </p:nvSpPr>
              <p:spPr>
                <a:xfrm>
                  <a:off x="1515533" y="2074199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Oval 86"/>
                <p:cNvSpPr/>
                <p:nvPr/>
              </p:nvSpPr>
              <p:spPr>
                <a:xfrm>
                  <a:off x="1574796" y="202341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1498593" y="215040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532455" y="2226611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1650993" y="200649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Oval 90"/>
                <p:cNvSpPr/>
                <p:nvPr/>
              </p:nvSpPr>
              <p:spPr>
                <a:xfrm>
                  <a:off x="1727190" y="203190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Oval 91"/>
                <p:cNvSpPr/>
                <p:nvPr/>
              </p:nvSpPr>
              <p:spPr>
                <a:xfrm>
                  <a:off x="1777986" y="2099645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Oval 92"/>
                <p:cNvSpPr/>
                <p:nvPr/>
              </p:nvSpPr>
              <p:spPr>
                <a:xfrm>
                  <a:off x="1769513" y="2184317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Oval 93"/>
                <p:cNvSpPr/>
                <p:nvPr/>
              </p:nvSpPr>
              <p:spPr>
                <a:xfrm>
                  <a:off x="1718705" y="2252057"/>
                  <a:ext cx="84667" cy="84661"/>
                </a:xfrm>
                <a:prstGeom prst="ellipse">
                  <a:avLst/>
                </a:prstGeom>
                <a:grpFill/>
                <a:ln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85" name="Straight Connector 84"/>
              <p:cNvCxnSpPr/>
              <p:nvPr/>
            </p:nvCxnSpPr>
            <p:spPr>
              <a:xfrm rot="5400000">
                <a:off x="1595626" y="2455356"/>
                <a:ext cx="198411" cy="4428"/>
              </a:xfrm>
              <a:prstGeom prst="line">
                <a:avLst/>
              </a:prstGeom>
              <a:grpFill/>
              <a:ln w="31750"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3" name="Rounded Rectangle 82"/>
            <p:cNvSpPr/>
            <p:nvPr/>
          </p:nvSpPr>
          <p:spPr>
            <a:xfrm>
              <a:off x="3918151" y="1710159"/>
              <a:ext cx="67750" cy="186254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Freeform 94"/>
          <p:cNvSpPr/>
          <p:nvPr/>
        </p:nvSpPr>
        <p:spPr>
          <a:xfrm rot="457834">
            <a:off x="3222646" y="1427793"/>
            <a:ext cx="304794" cy="118526"/>
          </a:xfrm>
          <a:custGeom>
            <a:avLst/>
            <a:gdLst>
              <a:gd name="connsiteX0" fmla="*/ 0 w 474133"/>
              <a:gd name="connsiteY0" fmla="*/ 118526 h 118526"/>
              <a:gd name="connsiteX1" fmla="*/ 67733 w 474133"/>
              <a:gd name="connsiteY1" fmla="*/ 33865 h 118526"/>
              <a:gd name="connsiteX2" fmla="*/ 143933 w 474133"/>
              <a:gd name="connsiteY2" fmla="*/ 110060 h 118526"/>
              <a:gd name="connsiteX3" fmla="*/ 194733 w 474133"/>
              <a:gd name="connsiteY3" fmla="*/ 25399 h 118526"/>
              <a:gd name="connsiteX4" fmla="*/ 287867 w 474133"/>
              <a:gd name="connsiteY4" fmla="*/ 93128 h 118526"/>
              <a:gd name="connsiteX5" fmla="*/ 338667 w 474133"/>
              <a:gd name="connsiteY5" fmla="*/ 16932 h 118526"/>
              <a:gd name="connsiteX6" fmla="*/ 423333 w 474133"/>
              <a:gd name="connsiteY6" fmla="*/ 76195 h 118526"/>
              <a:gd name="connsiteX7" fmla="*/ 474133 w 474133"/>
              <a:gd name="connsiteY7" fmla="*/ 0 h 118526"/>
              <a:gd name="connsiteX8" fmla="*/ 474133 w 474133"/>
              <a:gd name="connsiteY8" fmla="*/ 0 h 11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133" h="118526">
                <a:moveTo>
                  <a:pt x="0" y="118526"/>
                </a:moveTo>
                <a:cubicBezTo>
                  <a:pt x="21872" y="76901"/>
                  <a:pt x="43744" y="35276"/>
                  <a:pt x="67733" y="33865"/>
                </a:cubicBezTo>
                <a:cubicBezTo>
                  <a:pt x="91722" y="32454"/>
                  <a:pt x="122766" y="111471"/>
                  <a:pt x="143933" y="110060"/>
                </a:cubicBezTo>
                <a:cubicBezTo>
                  <a:pt x="165100" y="108649"/>
                  <a:pt x="170744" y="28221"/>
                  <a:pt x="194733" y="25399"/>
                </a:cubicBezTo>
                <a:cubicBezTo>
                  <a:pt x="218722" y="22577"/>
                  <a:pt x="263878" y="94539"/>
                  <a:pt x="287867" y="93128"/>
                </a:cubicBezTo>
                <a:cubicBezTo>
                  <a:pt x="311856" y="91717"/>
                  <a:pt x="316089" y="19754"/>
                  <a:pt x="338667" y="16932"/>
                </a:cubicBezTo>
                <a:cubicBezTo>
                  <a:pt x="361245" y="14110"/>
                  <a:pt x="400755" y="79017"/>
                  <a:pt x="423333" y="76195"/>
                </a:cubicBezTo>
                <a:cubicBezTo>
                  <a:pt x="445911" y="73373"/>
                  <a:pt x="474133" y="0"/>
                  <a:pt x="474133" y="0"/>
                </a:cubicBezTo>
                <a:lnTo>
                  <a:pt x="474133" y="0"/>
                </a:lnTo>
              </a:path>
            </a:pathLst>
          </a:cu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6" name="Group 148"/>
          <p:cNvGrpSpPr/>
          <p:nvPr/>
        </p:nvGrpSpPr>
        <p:grpSpPr>
          <a:xfrm>
            <a:off x="5258029" y="1951099"/>
            <a:ext cx="1320276" cy="338554"/>
            <a:chOff x="1929351" y="1800678"/>
            <a:chExt cx="1320276" cy="338554"/>
          </a:xfrm>
        </p:grpSpPr>
        <p:grpSp>
          <p:nvGrpSpPr>
            <p:cNvPr id="97" name="Group 113"/>
            <p:cNvGrpSpPr/>
            <p:nvPr/>
          </p:nvGrpSpPr>
          <p:grpSpPr>
            <a:xfrm>
              <a:off x="1929351" y="1811763"/>
              <a:ext cx="67750" cy="253977"/>
              <a:chOff x="1929351" y="1811763"/>
              <a:chExt cx="67750" cy="253977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1929351" y="1811763"/>
                <a:ext cx="67750" cy="186254"/>
              </a:xfrm>
              <a:prstGeom prst="roundRect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1940071" y="1998011"/>
                <a:ext cx="51600" cy="67729"/>
              </a:xfrm>
              <a:prstGeom prst="ellipse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98" name="TextBox 97"/>
            <p:cNvSpPr txBox="1"/>
            <p:nvPr/>
          </p:nvSpPr>
          <p:spPr>
            <a:xfrm>
              <a:off x="2247830" y="1800678"/>
              <a:ext cx="10017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"/>
                  <a:cs typeface="Arial"/>
                </a:rPr>
                <a:t>TRIF</a:t>
              </a:r>
              <a:endParaRPr lang="en-US" sz="1600" b="1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</p:grpSp>
      <p:cxnSp>
        <p:nvCxnSpPr>
          <p:cNvPr id="125" name="Straight Arrow Connector 124"/>
          <p:cNvCxnSpPr/>
          <p:nvPr/>
        </p:nvCxnSpPr>
        <p:spPr>
          <a:xfrm flipH="1">
            <a:off x="2011651" y="2234317"/>
            <a:ext cx="1293755" cy="2982634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4056834" y="2447742"/>
            <a:ext cx="258677" cy="21544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rot="10800000" flipV="1">
            <a:off x="4620631" y="2250702"/>
            <a:ext cx="483876" cy="412482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9" name="Group 252"/>
          <p:cNvGrpSpPr/>
          <p:nvPr/>
        </p:nvGrpSpPr>
        <p:grpSpPr>
          <a:xfrm>
            <a:off x="4327125" y="2719464"/>
            <a:ext cx="425581" cy="92725"/>
            <a:chOff x="2817170" y="2545314"/>
            <a:chExt cx="425581" cy="92725"/>
          </a:xfrm>
        </p:grpSpPr>
        <p:sp>
          <p:nvSpPr>
            <p:cNvPr id="130" name="Rounded Rectangle 129"/>
            <p:cNvSpPr/>
            <p:nvPr/>
          </p:nvSpPr>
          <p:spPr>
            <a:xfrm>
              <a:off x="2817170" y="2545314"/>
              <a:ext cx="213912" cy="92713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3028839" y="2545326"/>
              <a:ext cx="213912" cy="92713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2" name="Rounded Rectangle 131"/>
          <p:cNvSpPr/>
          <p:nvPr/>
        </p:nvSpPr>
        <p:spPr>
          <a:xfrm>
            <a:off x="4373960" y="2820655"/>
            <a:ext cx="336411" cy="13173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TextBox 132"/>
          <p:cNvSpPr txBox="1"/>
          <p:nvPr/>
        </p:nvSpPr>
        <p:spPr>
          <a:xfrm>
            <a:off x="3963024" y="2646252"/>
            <a:ext cx="6118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TAB2</a:t>
            </a: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692034" y="2654264"/>
            <a:ext cx="6118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TAB3</a:t>
            </a: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318632" y="2773254"/>
            <a:ext cx="6118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TAK1</a:t>
            </a:r>
            <a:endParaRPr lang="en-US" sz="800" b="1" dirty="0">
              <a:latin typeface="Arial"/>
              <a:cs typeface="Arial"/>
            </a:endParaRPr>
          </a:p>
        </p:txBody>
      </p:sp>
      <p:cxnSp>
        <p:nvCxnSpPr>
          <p:cNvPr id="140" name="Straight Arrow Connector 139"/>
          <p:cNvCxnSpPr>
            <a:stCxn id="132" idx="2"/>
          </p:cNvCxnSpPr>
          <p:nvPr/>
        </p:nvCxnSpPr>
        <p:spPr>
          <a:xfrm flipH="1">
            <a:off x="4471777" y="2952391"/>
            <a:ext cx="70389" cy="60490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1" name="Group 290"/>
          <p:cNvGrpSpPr/>
          <p:nvPr/>
        </p:nvGrpSpPr>
        <p:grpSpPr>
          <a:xfrm>
            <a:off x="4568322" y="3564153"/>
            <a:ext cx="686821" cy="271916"/>
            <a:chOff x="2194938" y="2613688"/>
            <a:chExt cx="686821" cy="271916"/>
          </a:xfrm>
        </p:grpSpPr>
        <p:sp>
          <p:nvSpPr>
            <p:cNvPr id="152" name="TextBox 151"/>
            <p:cNvSpPr txBox="1"/>
            <p:nvPr/>
          </p:nvSpPr>
          <p:spPr>
            <a:xfrm>
              <a:off x="2194938" y="2613688"/>
              <a:ext cx="15032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 smtClean="0">
                  <a:latin typeface="Lucida Grande"/>
                  <a:ea typeface="Lucida Grande"/>
                  <a:cs typeface="Lucida Grande"/>
                </a:rPr>
                <a:t>℗</a:t>
              </a:r>
              <a:endParaRPr lang="en-US" sz="1000" dirty="0">
                <a:latin typeface="Arial"/>
                <a:cs typeface="Arial"/>
              </a:endParaRPr>
            </a:p>
          </p:txBody>
        </p:sp>
        <p:grpSp>
          <p:nvGrpSpPr>
            <p:cNvPr id="153" name="Group 186"/>
            <p:cNvGrpSpPr/>
            <p:nvPr/>
          </p:nvGrpSpPr>
          <p:grpSpPr>
            <a:xfrm>
              <a:off x="2198117" y="2670160"/>
              <a:ext cx="683642" cy="215444"/>
              <a:chOff x="2198117" y="2670160"/>
              <a:chExt cx="683642" cy="215444"/>
            </a:xfrm>
          </p:grpSpPr>
          <p:sp>
            <p:nvSpPr>
              <p:cNvPr id="154" name="Oval 153"/>
              <p:cNvSpPr/>
              <p:nvPr/>
            </p:nvSpPr>
            <p:spPr>
              <a:xfrm>
                <a:off x="2198117" y="2769775"/>
                <a:ext cx="114086" cy="115829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5" name="Straight Connector 154"/>
              <p:cNvCxnSpPr>
                <a:stCxn id="154" idx="6"/>
              </p:cNvCxnSpPr>
              <p:nvPr/>
            </p:nvCxnSpPr>
            <p:spPr>
              <a:xfrm flipV="1">
                <a:off x="2312203" y="2769776"/>
                <a:ext cx="1588" cy="57914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6" name="TextBox 155"/>
              <p:cNvSpPr txBox="1"/>
              <p:nvPr/>
            </p:nvSpPr>
            <p:spPr>
              <a:xfrm>
                <a:off x="2269878" y="2670160"/>
                <a:ext cx="61188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IκB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57" name="Group 300"/>
          <p:cNvGrpSpPr/>
          <p:nvPr/>
        </p:nvGrpSpPr>
        <p:grpSpPr>
          <a:xfrm>
            <a:off x="4077643" y="3671193"/>
            <a:ext cx="611881" cy="215444"/>
            <a:chOff x="2849903" y="3793932"/>
            <a:chExt cx="611881" cy="215444"/>
          </a:xfrm>
        </p:grpSpPr>
        <p:sp>
          <p:nvSpPr>
            <p:cNvPr id="158" name="Hexagon 157"/>
            <p:cNvSpPr/>
            <p:nvPr/>
          </p:nvSpPr>
          <p:spPr>
            <a:xfrm>
              <a:off x="3216221" y="3829242"/>
              <a:ext cx="140626" cy="141376"/>
            </a:xfrm>
            <a:prstGeom prst="hexagon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2849903" y="3793932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NFκB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cxnSp>
        <p:nvCxnSpPr>
          <p:cNvPr id="160" name="Straight Arrow Connector 159"/>
          <p:cNvCxnSpPr>
            <a:endCxn id="177" idx="5"/>
          </p:cNvCxnSpPr>
          <p:nvPr/>
        </p:nvCxnSpPr>
        <p:spPr>
          <a:xfrm flipH="1">
            <a:off x="3574883" y="4038344"/>
            <a:ext cx="863243" cy="1451756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/>
          <p:cNvCxnSpPr/>
          <p:nvPr/>
        </p:nvCxnSpPr>
        <p:spPr>
          <a:xfrm flipH="1">
            <a:off x="2950805" y="3777191"/>
            <a:ext cx="326073" cy="15265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2733444" y="5288665"/>
            <a:ext cx="1421798" cy="755755"/>
            <a:chOff x="2281550" y="4281568"/>
            <a:chExt cx="1421798" cy="755755"/>
          </a:xfrm>
        </p:grpSpPr>
        <p:sp>
          <p:nvSpPr>
            <p:cNvPr id="163" name="Oval 162"/>
            <p:cNvSpPr/>
            <p:nvPr/>
          </p:nvSpPr>
          <p:spPr>
            <a:xfrm rot="16200000">
              <a:off x="2570692" y="4567664"/>
              <a:ext cx="303220" cy="11582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4" name="Group 346"/>
            <p:cNvGrpSpPr/>
            <p:nvPr/>
          </p:nvGrpSpPr>
          <p:grpSpPr>
            <a:xfrm>
              <a:off x="2281550" y="4281568"/>
              <a:ext cx="1421798" cy="755755"/>
              <a:chOff x="2281550" y="4468039"/>
              <a:chExt cx="1421798" cy="755755"/>
            </a:xfrm>
          </p:grpSpPr>
          <p:grpSp>
            <p:nvGrpSpPr>
              <p:cNvPr id="165" name="Group 301"/>
              <p:cNvGrpSpPr/>
              <p:nvPr/>
            </p:nvGrpSpPr>
            <p:grpSpPr>
              <a:xfrm>
                <a:off x="3017519" y="4634164"/>
                <a:ext cx="685829" cy="215444"/>
                <a:chOff x="3216221" y="3793932"/>
                <a:chExt cx="685829" cy="215444"/>
              </a:xfrm>
            </p:grpSpPr>
            <p:sp>
              <p:nvSpPr>
                <p:cNvPr id="177" name="Hexagon 176"/>
                <p:cNvSpPr/>
                <p:nvPr/>
              </p:nvSpPr>
              <p:spPr>
                <a:xfrm>
                  <a:off x="3216221" y="3829242"/>
                  <a:ext cx="140626" cy="141376"/>
                </a:xfrm>
                <a:prstGeom prst="hexagon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TextBox 177"/>
                <p:cNvSpPr txBox="1"/>
                <p:nvPr/>
              </p:nvSpPr>
              <p:spPr>
                <a:xfrm>
                  <a:off x="3290169" y="3793932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NFκB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66" name="Group 186"/>
              <p:cNvGrpSpPr/>
              <p:nvPr/>
            </p:nvGrpSpPr>
            <p:grpSpPr>
              <a:xfrm>
                <a:off x="2387909" y="4468039"/>
                <a:ext cx="611881" cy="503860"/>
                <a:chOff x="2083613" y="2543168"/>
                <a:chExt cx="611881" cy="503860"/>
              </a:xfrm>
            </p:grpSpPr>
            <p:sp>
              <p:nvSpPr>
                <p:cNvPr id="175" name="Oval 174"/>
                <p:cNvSpPr/>
                <p:nvPr/>
              </p:nvSpPr>
              <p:spPr>
                <a:xfrm rot="16200000">
                  <a:off x="2139395" y="2837503"/>
                  <a:ext cx="303220" cy="115829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solidFill>
                    <a:schemeClr val="accent6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TextBox 175"/>
                <p:cNvSpPr txBox="1"/>
                <p:nvPr/>
              </p:nvSpPr>
              <p:spPr>
                <a:xfrm>
                  <a:off x="2083613" y="2543168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AP-1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167" name="Group 345"/>
              <p:cNvGrpSpPr/>
              <p:nvPr/>
            </p:nvGrpSpPr>
            <p:grpSpPr>
              <a:xfrm>
                <a:off x="2281550" y="4694426"/>
                <a:ext cx="1184548" cy="529368"/>
                <a:chOff x="2281550" y="4694426"/>
                <a:chExt cx="1184548" cy="529368"/>
              </a:xfrm>
            </p:grpSpPr>
            <p:grpSp>
              <p:nvGrpSpPr>
                <p:cNvPr id="168" name="Group 315"/>
                <p:cNvGrpSpPr/>
                <p:nvPr/>
              </p:nvGrpSpPr>
              <p:grpSpPr>
                <a:xfrm>
                  <a:off x="2281550" y="4694426"/>
                  <a:ext cx="1126099" cy="360652"/>
                  <a:chOff x="2031994" y="2421314"/>
                  <a:chExt cx="330201" cy="127004"/>
                </a:xfrm>
              </p:grpSpPr>
              <p:sp>
                <p:nvSpPr>
                  <p:cNvPr id="173" name="Freeform 172"/>
                  <p:cNvSpPr/>
                  <p:nvPr/>
                </p:nvSpPr>
                <p:spPr>
                  <a:xfrm rot="402618">
                    <a:off x="2057401" y="2421314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4" name="Freeform 173"/>
                  <p:cNvSpPr/>
                  <p:nvPr/>
                </p:nvSpPr>
                <p:spPr>
                  <a:xfrm rot="402618">
                    <a:off x="2031994" y="2429792"/>
                    <a:ext cx="304794" cy="118526"/>
                  </a:xfrm>
                  <a:custGeom>
                    <a:avLst/>
                    <a:gdLst>
                      <a:gd name="connsiteX0" fmla="*/ 0 w 474133"/>
                      <a:gd name="connsiteY0" fmla="*/ 118526 h 118526"/>
                      <a:gd name="connsiteX1" fmla="*/ 67733 w 474133"/>
                      <a:gd name="connsiteY1" fmla="*/ 33865 h 118526"/>
                      <a:gd name="connsiteX2" fmla="*/ 143933 w 474133"/>
                      <a:gd name="connsiteY2" fmla="*/ 110060 h 118526"/>
                      <a:gd name="connsiteX3" fmla="*/ 194733 w 474133"/>
                      <a:gd name="connsiteY3" fmla="*/ 25399 h 118526"/>
                      <a:gd name="connsiteX4" fmla="*/ 287867 w 474133"/>
                      <a:gd name="connsiteY4" fmla="*/ 93128 h 118526"/>
                      <a:gd name="connsiteX5" fmla="*/ 338667 w 474133"/>
                      <a:gd name="connsiteY5" fmla="*/ 16932 h 118526"/>
                      <a:gd name="connsiteX6" fmla="*/ 423333 w 474133"/>
                      <a:gd name="connsiteY6" fmla="*/ 76195 h 118526"/>
                      <a:gd name="connsiteX7" fmla="*/ 474133 w 474133"/>
                      <a:gd name="connsiteY7" fmla="*/ 0 h 118526"/>
                      <a:gd name="connsiteX8" fmla="*/ 474133 w 474133"/>
                      <a:gd name="connsiteY8" fmla="*/ 0 h 118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74133" h="118526">
                        <a:moveTo>
                          <a:pt x="0" y="118526"/>
                        </a:moveTo>
                        <a:cubicBezTo>
                          <a:pt x="21872" y="76901"/>
                          <a:pt x="43744" y="35276"/>
                          <a:pt x="67733" y="33865"/>
                        </a:cubicBezTo>
                        <a:cubicBezTo>
                          <a:pt x="91722" y="32454"/>
                          <a:pt x="122766" y="111471"/>
                          <a:pt x="143933" y="110060"/>
                        </a:cubicBezTo>
                        <a:cubicBezTo>
                          <a:pt x="165100" y="108649"/>
                          <a:pt x="170744" y="28221"/>
                          <a:pt x="194733" y="25399"/>
                        </a:cubicBezTo>
                        <a:cubicBezTo>
                          <a:pt x="218722" y="22577"/>
                          <a:pt x="263878" y="94539"/>
                          <a:pt x="287867" y="93128"/>
                        </a:cubicBezTo>
                        <a:cubicBezTo>
                          <a:pt x="311856" y="91717"/>
                          <a:pt x="316089" y="19754"/>
                          <a:pt x="338667" y="16932"/>
                        </a:cubicBezTo>
                        <a:cubicBezTo>
                          <a:pt x="361245" y="14110"/>
                          <a:pt x="400755" y="79017"/>
                          <a:pt x="423333" y="76195"/>
                        </a:cubicBezTo>
                        <a:cubicBezTo>
                          <a:pt x="445911" y="73373"/>
                          <a:pt x="474133" y="0"/>
                          <a:pt x="474133" y="0"/>
                        </a:cubicBezTo>
                        <a:lnTo>
                          <a:pt x="474133" y="0"/>
                        </a:ln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69" name="Group 330"/>
                <p:cNvGrpSpPr/>
                <p:nvPr/>
              </p:nvGrpSpPr>
              <p:grpSpPr>
                <a:xfrm>
                  <a:off x="3064361" y="4948246"/>
                  <a:ext cx="401737" cy="150752"/>
                  <a:chOff x="3064361" y="4948246"/>
                  <a:chExt cx="401737" cy="150752"/>
                </a:xfrm>
              </p:grpSpPr>
              <p:cxnSp>
                <p:nvCxnSpPr>
                  <p:cNvPr id="171" name="Straight Connector 170"/>
                  <p:cNvCxnSpPr/>
                  <p:nvPr/>
                </p:nvCxnSpPr>
                <p:spPr>
                  <a:xfrm rot="5400000">
                    <a:off x="3003328" y="5019016"/>
                    <a:ext cx="143128" cy="1588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2" name="Straight Arrow Connector 171"/>
                  <p:cNvCxnSpPr/>
                  <p:nvPr/>
                </p:nvCxnSpPr>
                <p:spPr>
                  <a:xfrm>
                    <a:off x="3064361" y="5097410"/>
                    <a:ext cx="401737" cy="1588"/>
                  </a:xfrm>
                  <a:prstGeom prst="straightConnector1">
                    <a:avLst/>
                  </a:prstGeom>
                  <a:ln w="19050">
                    <a:solidFill>
                      <a:schemeClr val="tx1"/>
                    </a:solidFill>
                    <a:tailEnd type="triangle" w="med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70" name="TextBox 169"/>
                <p:cNvSpPr txBox="1"/>
                <p:nvPr/>
              </p:nvSpPr>
              <p:spPr>
                <a:xfrm>
                  <a:off x="2423097" y="5008350"/>
                  <a:ext cx="735048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Il6, Il12b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</p:grpSp>
      <p:grpSp>
        <p:nvGrpSpPr>
          <p:cNvPr id="179" name="Group 348"/>
          <p:cNvGrpSpPr/>
          <p:nvPr/>
        </p:nvGrpSpPr>
        <p:grpSpPr>
          <a:xfrm>
            <a:off x="5434659" y="4806905"/>
            <a:ext cx="1549170" cy="1045625"/>
            <a:chOff x="4017841" y="4391477"/>
            <a:chExt cx="1549170" cy="1045625"/>
          </a:xfrm>
        </p:grpSpPr>
        <p:grpSp>
          <p:nvGrpSpPr>
            <p:cNvPr id="180" name="Group 227"/>
            <p:cNvGrpSpPr/>
            <p:nvPr/>
          </p:nvGrpSpPr>
          <p:grpSpPr>
            <a:xfrm>
              <a:off x="4147520" y="4391477"/>
              <a:ext cx="1055204" cy="458131"/>
              <a:chOff x="2008983" y="2427473"/>
              <a:chExt cx="1055204" cy="458131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190" name="Group 186"/>
              <p:cNvGrpSpPr/>
              <p:nvPr/>
            </p:nvGrpSpPr>
            <p:grpSpPr>
              <a:xfrm>
                <a:off x="2008983" y="2427473"/>
                <a:ext cx="1055204" cy="458131"/>
                <a:chOff x="2008983" y="2427473"/>
                <a:chExt cx="1055204" cy="458131"/>
              </a:xfrm>
            </p:grpSpPr>
            <p:sp>
              <p:nvSpPr>
                <p:cNvPr id="191" name="Oval 190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92" name="Straight Connector 191"/>
                <p:cNvCxnSpPr>
                  <a:stCxn id="191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3" name="TextBox 192"/>
                <p:cNvSpPr txBox="1"/>
                <p:nvPr/>
              </p:nvSpPr>
              <p:spPr>
                <a:xfrm>
                  <a:off x="2237640" y="2427473"/>
                  <a:ext cx="82654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C00000"/>
                      </a:solidFill>
                      <a:latin typeface="Arial"/>
                      <a:cs typeface="Arial"/>
                    </a:rPr>
                    <a:t>IRF3</a:t>
                  </a:r>
                  <a:endParaRPr lang="en-US" sz="1600" b="1" dirty="0">
                    <a:solidFill>
                      <a:srgbClr val="C00000"/>
                    </a:solidFill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181" name="Group 347"/>
            <p:cNvGrpSpPr/>
            <p:nvPr/>
          </p:nvGrpSpPr>
          <p:grpSpPr>
            <a:xfrm>
              <a:off x="4017841" y="4755326"/>
              <a:ext cx="1549170" cy="681776"/>
              <a:chOff x="4017841" y="4755326"/>
              <a:chExt cx="1549170" cy="681776"/>
            </a:xfrm>
          </p:grpSpPr>
          <p:grpSp>
            <p:nvGrpSpPr>
              <p:cNvPr id="182" name="Group 326"/>
              <p:cNvGrpSpPr/>
              <p:nvPr/>
            </p:nvGrpSpPr>
            <p:grpSpPr>
              <a:xfrm>
                <a:off x="4017884" y="4755326"/>
                <a:ext cx="671150" cy="217524"/>
                <a:chOff x="2031994" y="2421314"/>
                <a:chExt cx="330201" cy="127004"/>
              </a:xfrm>
            </p:grpSpPr>
            <p:sp>
              <p:nvSpPr>
                <p:cNvPr id="187" name="Freeform 186"/>
                <p:cNvSpPr/>
                <p:nvPr/>
              </p:nvSpPr>
              <p:spPr>
                <a:xfrm rot="402618">
                  <a:off x="2057401" y="2421314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Freeform 187"/>
                <p:cNvSpPr/>
                <p:nvPr/>
              </p:nvSpPr>
              <p:spPr>
                <a:xfrm rot="402618">
                  <a:off x="2031994" y="2429792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83" name="Group 331"/>
              <p:cNvGrpSpPr/>
              <p:nvPr/>
            </p:nvGrpSpPr>
            <p:grpSpPr>
              <a:xfrm>
                <a:off x="4483798" y="4918453"/>
                <a:ext cx="192389" cy="151320"/>
                <a:chOff x="3064361" y="4948246"/>
                <a:chExt cx="192389" cy="151320"/>
              </a:xfrm>
            </p:grpSpPr>
            <p:cxnSp>
              <p:nvCxnSpPr>
                <p:cNvPr id="185" name="Straight Connector 184"/>
                <p:cNvCxnSpPr/>
                <p:nvPr/>
              </p:nvCxnSpPr>
              <p:spPr>
                <a:xfrm rot="5400000">
                  <a:off x="3003328" y="5019016"/>
                  <a:ext cx="143128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/>
                <p:cNvCxnSpPr/>
                <p:nvPr/>
              </p:nvCxnSpPr>
              <p:spPr>
                <a:xfrm>
                  <a:off x="3064361" y="5097410"/>
                  <a:ext cx="192389" cy="2156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4" name="TextBox 183"/>
              <p:cNvSpPr txBox="1"/>
              <p:nvPr/>
            </p:nvSpPr>
            <p:spPr>
              <a:xfrm>
                <a:off x="4017841" y="5098548"/>
                <a:ext cx="154917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C00000"/>
                    </a:solidFill>
                    <a:latin typeface="Arial"/>
                    <a:cs typeface="Arial"/>
                  </a:rPr>
                  <a:t>Type I </a:t>
                </a:r>
                <a:r>
                  <a:rPr lang="en-US" sz="1600" b="1" dirty="0" err="1" smtClean="0">
                    <a:solidFill>
                      <a:srgbClr val="C00000"/>
                    </a:solidFill>
                    <a:latin typeface="Arial"/>
                    <a:cs typeface="Arial"/>
                  </a:rPr>
                  <a:t>IFNs</a:t>
                </a:r>
                <a:endParaRPr lang="en-US" sz="1600" b="1" dirty="0">
                  <a:solidFill>
                    <a:srgbClr val="C00000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194" name="Group 344"/>
          <p:cNvGrpSpPr/>
          <p:nvPr/>
        </p:nvGrpSpPr>
        <p:grpSpPr>
          <a:xfrm>
            <a:off x="1416818" y="5268336"/>
            <a:ext cx="1314149" cy="623040"/>
            <a:chOff x="884936" y="4577692"/>
            <a:chExt cx="1314149" cy="623040"/>
          </a:xfrm>
        </p:grpSpPr>
        <p:grpSp>
          <p:nvGrpSpPr>
            <p:cNvPr id="195" name="Group 194"/>
            <p:cNvGrpSpPr/>
            <p:nvPr/>
          </p:nvGrpSpPr>
          <p:grpSpPr>
            <a:xfrm>
              <a:off x="1309375" y="4577692"/>
              <a:ext cx="889710" cy="271916"/>
              <a:chOff x="2008983" y="2613688"/>
              <a:chExt cx="889710" cy="271916"/>
            </a:xfrm>
          </p:grpSpPr>
          <p:sp>
            <p:nvSpPr>
              <p:cNvPr id="204" name="TextBox 203"/>
              <p:cNvSpPr txBox="1"/>
              <p:nvPr/>
            </p:nvSpPr>
            <p:spPr>
              <a:xfrm>
                <a:off x="2194938" y="2613688"/>
                <a:ext cx="1503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latin typeface="Lucida Grande"/>
                    <a:ea typeface="Lucida Grande"/>
                    <a:cs typeface="Lucida Grande"/>
                  </a:rPr>
                  <a:t>℗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grpSp>
            <p:nvGrpSpPr>
              <p:cNvPr id="205" name="Group 186"/>
              <p:cNvGrpSpPr/>
              <p:nvPr/>
            </p:nvGrpSpPr>
            <p:grpSpPr>
              <a:xfrm>
                <a:off x="2008983" y="2670160"/>
                <a:ext cx="889710" cy="215444"/>
                <a:chOff x="2008983" y="2670160"/>
                <a:chExt cx="889710" cy="215444"/>
              </a:xfrm>
            </p:grpSpPr>
            <p:sp>
              <p:nvSpPr>
                <p:cNvPr id="206" name="Oval 205"/>
                <p:cNvSpPr/>
                <p:nvPr/>
              </p:nvSpPr>
              <p:spPr>
                <a:xfrm>
                  <a:off x="2008983" y="2769775"/>
                  <a:ext cx="303220" cy="115829"/>
                </a:xfrm>
                <a:prstGeom prst="ellipse">
                  <a:avLst/>
                </a:prstGeom>
                <a:solidFill>
                  <a:schemeClr val="tx2">
                    <a:lumMod val="75000"/>
                  </a:schemeClr>
                </a:solidFill>
                <a:ln>
                  <a:solidFill>
                    <a:schemeClr val="tx2">
                      <a:lumMod val="75000"/>
                    </a:schemeClr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7" name="Straight Connector 206"/>
                <p:cNvCxnSpPr>
                  <a:stCxn id="206" idx="6"/>
                </p:cNvCxnSpPr>
                <p:nvPr/>
              </p:nvCxnSpPr>
              <p:spPr>
                <a:xfrm flipV="1">
                  <a:off x="2312203" y="2769775"/>
                  <a:ext cx="1588" cy="5791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8" name="TextBox 207"/>
                <p:cNvSpPr txBox="1"/>
                <p:nvPr/>
              </p:nvSpPr>
              <p:spPr>
                <a:xfrm>
                  <a:off x="2286812" y="2670160"/>
                  <a:ext cx="61188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b="1" dirty="0" smtClean="0">
                      <a:latin typeface="Arial"/>
                      <a:cs typeface="Arial"/>
                    </a:rPr>
                    <a:t>IRF7</a:t>
                  </a:r>
                  <a:endParaRPr lang="en-US" sz="800" b="1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196" name="Group 342"/>
            <p:cNvGrpSpPr/>
            <p:nvPr/>
          </p:nvGrpSpPr>
          <p:grpSpPr>
            <a:xfrm>
              <a:off x="884936" y="4745537"/>
              <a:ext cx="1041621" cy="455195"/>
              <a:chOff x="884936" y="4754003"/>
              <a:chExt cx="1041621" cy="455195"/>
            </a:xfrm>
          </p:grpSpPr>
          <p:grpSp>
            <p:nvGrpSpPr>
              <p:cNvPr id="197" name="Group 335"/>
              <p:cNvGrpSpPr/>
              <p:nvPr/>
            </p:nvGrpSpPr>
            <p:grpSpPr>
              <a:xfrm>
                <a:off x="1524820" y="4954795"/>
                <a:ext cx="401737" cy="150752"/>
                <a:chOff x="3064361" y="4948246"/>
                <a:chExt cx="401737" cy="150752"/>
              </a:xfrm>
            </p:grpSpPr>
            <p:cxnSp>
              <p:nvCxnSpPr>
                <p:cNvPr id="202" name="Straight Connector 201"/>
                <p:cNvCxnSpPr/>
                <p:nvPr/>
              </p:nvCxnSpPr>
              <p:spPr>
                <a:xfrm rot="5400000">
                  <a:off x="3003328" y="5019016"/>
                  <a:ext cx="143128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3" name="Straight Arrow Connector 202"/>
                <p:cNvCxnSpPr/>
                <p:nvPr/>
              </p:nvCxnSpPr>
              <p:spPr>
                <a:xfrm>
                  <a:off x="3064361" y="5097410"/>
                  <a:ext cx="401737" cy="15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8" name="TextBox 197"/>
              <p:cNvSpPr txBox="1"/>
              <p:nvPr/>
            </p:nvSpPr>
            <p:spPr>
              <a:xfrm>
                <a:off x="884936" y="4993754"/>
                <a:ext cx="735048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b="1" dirty="0" smtClean="0">
                    <a:latin typeface="Arial"/>
                    <a:cs typeface="Arial"/>
                  </a:rPr>
                  <a:t>Type I </a:t>
                </a:r>
                <a:r>
                  <a:rPr lang="en-US" sz="800" b="1" dirty="0" err="1" smtClean="0">
                    <a:latin typeface="Arial"/>
                    <a:cs typeface="Arial"/>
                  </a:rPr>
                  <a:t>IFNs</a:t>
                </a:r>
                <a:endParaRPr lang="en-US" sz="800" b="1" dirty="0">
                  <a:latin typeface="Arial"/>
                  <a:cs typeface="Arial"/>
                </a:endParaRPr>
              </a:p>
            </p:txBody>
          </p:sp>
          <p:grpSp>
            <p:nvGrpSpPr>
              <p:cNvPr id="199" name="Group 339"/>
              <p:cNvGrpSpPr/>
              <p:nvPr/>
            </p:nvGrpSpPr>
            <p:grpSpPr>
              <a:xfrm>
                <a:off x="1110420" y="4754003"/>
                <a:ext cx="671150" cy="217524"/>
                <a:chOff x="2031994" y="2421314"/>
                <a:chExt cx="330201" cy="127004"/>
              </a:xfrm>
            </p:grpSpPr>
            <p:sp>
              <p:nvSpPr>
                <p:cNvPr id="200" name="Freeform 199"/>
                <p:cNvSpPr/>
                <p:nvPr/>
              </p:nvSpPr>
              <p:spPr>
                <a:xfrm rot="402618">
                  <a:off x="2057401" y="2421314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Freeform 200"/>
                <p:cNvSpPr/>
                <p:nvPr/>
              </p:nvSpPr>
              <p:spPr>
                <a:xfrm rot="402618">
                  <a:off x="2031994" y="2429792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09" name="TextBox 208"/>
          <p:cNvSpPr txBox="1"/>
          <p:nvPr/>
        </p:nvSpPr>
        <p:spPr>
          <a:xfrm>
            <a:off x="1525614" y="3872608"/>
            <a:ext cx="999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Cytoplasm</a:t>
            </a: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6383936" y="5107475"/>
            <a:ext cx="999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Nucleus</a:t>
            </a:r>
            <a:endParaRPr lang="en-US" sz="800" b="1" dirty="0">
              <a:latin typeface="Arial"/>
              <a:cs typeface="Arial"/>
            </a:endParaRPr>
          </a:p>
        </p:txBody>
      </p:sp>
      <p:grpSp>
        <p:nvGrpSpPr>
          <p:cNvPr id="211" name="Group 220"/>
          <p:cNvGrpSpPr/>
          <p:nvPr/>
        </p:nvGrpSpPr>
        <p:grpSpPr>
          <a:xfrm>
            <a:off x="5265833" y="1451926"/>
            <a:ext cx="330201" cy="127004"/>
            <a:chOff x="2031994" y="2421314"/>
            <a:chExt cx="330201" cy="127004"/>
          </a:xfrm>
        </p:grpSpPr>
        <p:sp>
          <p:nvSpPr>
            <p:cNvPr id="212" name="Freeform 211"/>
            <p:cNvSpPr/>
            <p:nvPr/>
          </p:nvSpPr>
          <p:spPr>
            <a:xfrm rot="402618">
              <a:off x="2057401" y="2421314"/>
              <a:ext cx="304794" cy="118526"/>
            </a:xfrm>
            <a:custGeom>
              <a:avLst/>
              <a:gdLst>
                <a:gd name="connsiteX0" fmla="*/ 0 w 474133"/>
                <a:gd name="connsiteY0" fmla="*/ 118526 h 118526"/>
                <a:gd name="connsiteX1" fmla="*/ 67733 w 474133"/>
                <a:gd name="connsiteY1" fmla="*/ 33865 h 118526"/>
                <a:gd name="connsiteX2" fmla="*/ 143933 w 474133"/>
                <a:gd name="connsiteY2" fmla="*/ 110060 h 118526"/>
                <a:gd name="connsiteX3" fmla="*/ 194733 w 474133"/>
                <a:gd name="connsiteY3" fmla="*/ 25399 h 118526"/>
                <a:gd name="connsiteX4" fmla="*/ 287867 w 474133"/>
                <a:gd name="connsiteY4" fmla="*/ 93128 h 118526"/>
                <a:gd name="connsiteX5" fmla="*/ 338667 w 474133"/>
                <a:gd name="connsiteY5" fmla="*/ 16932 h 118526"/>
                <a:gd name="connsiteX6" fmla="*/ 423333 w 474133"/>
                <a:gd name="connsiteY6" fmla="*/ 76195 h 118526"/>
                <a:gd name="connsiteX7" fmla="*/ 474133 w 474133"/>
                <a:gd name="connsiteY7" fmla="*/ 0 h 118526"/>
                <a:gd name="connsiteX8" fmla="*/ 474133 w 474133"/>
                <a:gd name="connsiteY8" fmla="*/ 0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33" h="118526">
                  <a:moveTo>
                    <a:pt x="0" y="118526"/>
                  </a:moveTo>
                  <a:cubicBezTo>
                    <a:pt x="21872" y="76901"/>
                    <a:pt x="43744" y="35276"/>
                    <a:pt x="67733" y="33865"/>
                  </a:cubicBezTo>
                  <a:cubicBezTo>
                    <a:pt x="91722" y="32454"/>
                    <a:pt x="122766" y="111471"/>
                    <a:pt x="143933" y="110060"/>
                  </a:cubicBezTo>
                  <a:cubicBezTo>
                    <a:pt x="165100" y="108649"/>
                    <a:pt x="170744" y="28221"/>
                    <a:pt x="194733" y="25399"/>
                  </a:cubicBezTo>
                  <a:cubicBezTo>
                    <a:pt x="218722" y="22577"/>
                    <a:pt x="263878" y="94539"/>
                    <a:pt x="287867" y="93128"/>
                  </a:cubicBezTo>
                  <a:cubicBezTo>
                    <a:pt x="311856" y="91717"/>
                    <a:pt x="316089" y="19754"/>
                    <a:pt x="338667" y="16932"/>
                  </a:cubicBezTo>
                  <a:cubicBezTo>
                    <a:pt x="361245" y="14110"/>
                    <a:pt x="400755" y="79017"/>
                    <a:pt x="423333" y="76195"/>
                  </a:cubicBezTo>
                  <a:cubicBezTo>
                    <a:pt x="445911" y="73373"/>
                    <a:pt x="474133" y="0"/>
                    <a:pt x="474133" y="0"/>
                  </a:cubicBezTo>
                  <a:lnTo>
                    <a:pt x="474133" y="0"/>
                  </a:lnTo>
                </a:path>
              </a:pathLst>
            </a:cu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Freeform 212"/>
            <p:cNvSpPr/>
            <p:nvPr/>
          </p:nvSpPr>
          <p:spPr>
            <a:xfrm rot="402618">
              <a:off x="2031994" y="2429792"/>
              <a:ext cx="304794" cy="118526"/>
            </a:xfrm>
            <a:custGeom>
              <a:avLst/>
              <a:gdLst>
                <a:gd name="connsiteX0" fmla="*/ 0 w 474133"/>
                <a:gd name="connsiteY0" fmla="*/ 118526 h 118526"/>
                <a:gd name="connsiteX1" fmla="*/ 67733 w 474133"/>
                <a:gd name="connsiteY1" fmla="*/ 33865 h 118526"/>
                <a:gd name="connsiteX2" fmla="*/ 143933 w 474133"/>
                <a:gd name="connsiteY2" fmla="*/ 110060 h 118526"/>
                <a:gd name="connsiteX3" fmla="*/ 194733 w 474133"/>
                <a:gd name="connsiteY3" fmla="*/ 25399 h 118526"/>
                <a:gd name="connsiteX4" fmla="*/ 287867 w 474133"/>
                <a:gd name="connsiteY4" fmla="*/ 93128 h 118526"/>
                <a:gd name="connsiteX5" fmla="*/ 338667 w 474133"/>
                <a:gd name="connsiteY5" fmla="*/ 16932 h 118526"/>
                <a:gd name="connsiteX6" fmla="*/ 423333 w 474133"/>
                <a:gd name="connsiteY6" fmla="*/ 76195 h 118526"/>
                <a:gd name="connsiteX7" fmla="*/ 474133 w 474133"/>
                <a:gd name="connsiteY7" fmla="*/ 0 h 118526"/>
                <a:gd name="connsiteX8" fmla="*/ 474133 w 474133"/>
                <a:gd name="connsiteY8" fmla="*/ 0 h 11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4133" h="118526">
                  <a:moveTo>
                    <a:pt x="0" y="118526"/>
                  </a:moveTo>
                  <a:cubicBezTo>
                    <a:pt x="21872" y="76901"/>
                    <a:pt x="43744" y="35276"/>
                    <a:pt x="67733" y="33865"/>
                  </a:cubicBezTo>
                  <a:cubicBezTo>
                    <a:pt x="91722" y="32454"/>
                    <a:pt x="122766" y="111471"/>
                    <a:pt x="143933" y="110060"/>
                  </a:cubicBezTo>
                  <a:cubicBezTo>
                    <a:pt x="165100" y="108649"/>
                    <a:pt x="170744" y="28221"/>
                    <a:pt x="194733" y="25399"/>
                  </a:cubicBezTo>
                  <a:cubicBezTo>
                    <a:pt x="218722" y="22577"/>
                    <a:pt x="263878" y="94539"/>
                    <a:pt x="287867" y="93128"/>
                  </a:cubicBezTo>
                  <a:cubicBezTo>
                    <a:pt x="311856" y="91717"/>
                    <a:pt x="316089" y="19754"/>
                    <a:pt x="338667" y="16932"/>
                  </a:cubicBezTo>
                  <a:cubicBezTo>
                    <a:pt x="361245" y="14110"/>
                    <a:pt x="400755" y="79017"/>
                    <a:pt x="423333" y="76195"/>
                  </a:cubicBezTo>
                  <a:cubicBezTo>
                    <a:pt x="445911" y="73373"/>
                    <a:pt x="474133" y="0"/>
                    <a:pt x="474133" y="0"/>
                  </a:cubicBezTo>
                  <a:lnTo>
                    <a:pt x="474133" y="0"/>
                  </a:lnTo>
                </a:path>
              </a:pathLst>
            </a:custGeom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8" name="Group 186"/>
          <p:cNvGrpSpPr/>
          <p:nvPr/>
        </p:nvGrpSpPr>
        <p:grpSpPr>
          <a:xfrm>
            <a:off x="3223303" y="3381996"/>
            <a:ext cx="733013" cy="289667"/>
            <a:chOff x="1596621" y="2439245"/>
            <a:chExt cx="733013" cy="289667"/>
          </a:xfrm>
        </p:grpSpPr>
        <p:sp>
          <p:nvSpPr>
            <p:cNvPr id="219" name="Oval 218"/>
            <p:cNvSpPr/>
            <p:nvPr/>
          </p:nvSpPr>
          <p:spPr>
            <a:xfrm>
              <a:off x="1596621" y="2613083"/>
              <a:ext cx="303220" cy="11582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717753" y="2439245"/>
              <a:ext cx="61188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MAPKs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sp>
        <p:nvSpPr>
          <p:cNvPr id="233" name="Arc 232"/>
          <p:cNvSpPr/>
          <p:nvPr/>
        </p:nvSpPr>
        <p:spPr>
          <a:xfrm>
            <a:off x="1952056" y="700855"/>
            <a:ext cx="6245225" cy="1600099"/>
          </a:xfrm>
          <a:prstGeom prst="arc">
            <a:avLst>
              <a:gd name="adj1" fmla="val 10876538"/>
              <a:gd name="adj2" fmla="val 21577818"/>
            </a:avLst>
          </a:prstGeom>
          <a:ln w="19050">
            <a:solidFill>
              <a:schemeClr val="tx1"/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4" name="Group 233"/>
          <p:cNvGrpSpPr/>
          <p:nvPr/>
        </p:nvGrpSpPr>
        <p:grpSpPr>
          <a:xfrm>
            <a:off x="6422191" y="6021914"/>
            <a:ext cx="1156301" cy="461790"/>
            <a:chOff x="4279626" y="6614734"/>
            <a:chExt cx="1156301" cy="461790"/>
          </a:xfrm>
        </p:grpSpPr>
        <p:grpSp>
          <p:nvGrpSpPr>
            <p:cNvPr id="235" name="Group 347"/>
            <p:cNvGrpSpPr/>
            <p:nvPr/>
          </p:nvGrpSpPr>
          <p:grpSpPr>
            <a:xfrm>
              <a:off x="4568218" y="6770269"/>
              <a:ext cx="867709" cy="306255"/>
              <a:chOff x="4017884" y="4755326"/>
              <a:chExt cx="867709" cy="306255"/>
            </a:xfrm>
          </p:grpSpPr>
          <p:grpSp>
            <p:nvGrpSpPr>
              <p:cNvPr id="243" name="Group 326"/>
              <p:cNvGrpSpPr/>
              <p:nvPr/>
            </p:nvGrpSpPr>
            <p:grpSpPr>
              <a:xfrm>
                <a:off x="4017884" y="4755326"/>
                <a:ext cx="671150" cy="217524"/>
                <a:chOff x="2031994" y="2421314"/>
                <a:chExt cx="330201" cy="127004"/>
              </a:xfrm>
            </p:grpSpPr>
            <p:sp>
              <p:nvSpPr>
                <p:cNvPr id="247" name="Freeform 246"/>
                <p:cNvSpPr/>
                <p:nvPr/>
              </p:nvSpPr>
              <p:spPr>
                <a:xfrm rot="402618">
                  <a:off x="2057401" y="2421314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Freeform 247"/>
                <p:cNvSpPr/>
                <p:nvPr/>
              </p:nvSpPr>
              <p:spPr>
                <a:xfrm rot="402618">
                  <a:off x="2031994" y="2429792"/>
                  <a:ext cx="304794" cy="118526"/>
                </a:xfrm>
                <a:custGeom>
                  <a:avLst/>
                  <a:gdLst>
                    <a:gd name="connsiteX0" fmla="*/ 0 w 474133"/>
                    <a:gd name="connsiteY0" fmla="*/ 118526 h 118526"/>
                    <a:gd name="connsiteX1" fmla="*/ 67733 w 474133"/>
                    <a:gd name="connsiteY1" fmla="*/ 33865 h 118526"/>
                    <a:gd name="connsiteX2" fmla="*/ 143933 w 474133"/>
                    <a:gd name="connsiteY2" fmla="*/ 110060 h 118526"/>
                    <a:gd name="connsiteX3" fmla="*/ 194733 w 474133"/>
                    <a:gd name="connsiteY3" fmla="*/ 25399 h 118526"/>
                    <a:gd name="connsiteX4" fmla="*/ 287867 w 474133"/>
                    <a:gd name="connsiteY4" fmla="*/ 93128 h 118526"/>
                    <a:gd name="connsiteX5" fmla="*/ 338667 w 474133"/>
                    <a:gd name="connsiteY5" fmla="*/ 16932 h 118526"/>
                    <a:gd name="connsiteX6" fmla="*/ 423333 w 474133"/>
                    <a:gd name="connsiteY6" fmla="*/ 76195 h 118526"/>
                    <a:gd name="connsiteX7" fmla="*/ 474133 w 474133"/>
                    <a:gd name="connsiteY7" fmla="*/ 0 h 118526"/>
                    <a:gd name="connsiteX8" fmla="*/ 474133 w 474133"/>
                    <a:gd name="connsiteY8" fmla="*/ 0 h 118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4133" h="118526">
                      <a:moveTo>
                        <a:pt x="0" y="118526"/>
                      </a:moveTo>
                      <a:cubicBezTo>
                        <a:pt x="21872" y="76901"/>
                        <a:pt x="43744" y="35276"/>
                        <a:pt x="67733" y="33865"/>
                      </a:cubicBezTo>
                      <a:cubicBezTo>
                        <a:pt x="91722" y="32454"/>
                        <a:pt x="122766" y="111471"/>
                        <a:pt x="143933" y="110060"/>
                      </a:cubicBezTo>
                      <a:cubicBezTo>
                        <a:pt x="165100" y="108649"/>
                        <a:pt x="170744" y="28221"/>
                        <a:pt x="194733" y="25399"/>
                      </a:cubicBezTo>
                      <a:cubicBezTo>
                        <a:pt x="218722" y="22577"/>
                        <a:pt x="263878" y="94539"/>
                        <a:pt x="287867" y="93128"/>
                      </a:cubicBezTo>
                      <a:cubicBezTo>
                        <a:pt x="311856" y="91717"/>
                        <a:pt x="316089" y="19754"/>
                        <a:pt x="338667" y="16932"/>
                      </a:cubicBezTo>
                      <a:cubicBezTo>
                        <a:pt x="361245" y="14110"/>
                        <a:pt x="400755" y="79017"/>
                        <a:pt x="423333" y="76195"/>
                      </a:cubicBezTo>
                      <a:cubicBezTo>
                        <a:pt x="445911" y="73373"/>
                        <a:pt x="474133" y="0"/>
                        <a:pt x="474133" y="0"/>
                      </a:cubicBezTo>
                      <a:lnTo>
                        <a:pt x="474133" y="0"/>
                      </a:lnTo>
                    </a:path>
                  </a:pathLst>
                </a:cu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44" name="Group 331"/>
              <p:cNvGrpSpPr/>
              <p:nvPr/>
            </p:nvGrpSpPr>
            <p:grpSpPr>
              <a:xfrm>
                <a:off x="4483856" y="4918453"/>
                <a:ext cx="401737" cy="143128"/>
                <a:chOff x="3064419" y="4948246"/>
                <a:chExt cx="401737" cy="143128"/>
              </a:xfrm>
            </p:grpSpPr>
            <p:cxnSp>
              <p:nvCxnSpPr>
                <p:cNvPr id="245" name="Straight Connector 244"/>
                <p:cNvCxnSpPr/>
                <p:nvPr/>
              </p:nvCxnSpPr>
              <p:spPr>
                <a:xfrm rot="5400000">
                  <a:off x="3003328" y="5019016"/>
                  <a:ext cx="143128" cy="1588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Arrow Connector 245"/>
                <p:cNvCxnSpPr/>
                <p:nvPr/>
              </p:nvCxnSpPr>
              <p:spPr>
                <a:xfrm>
                  <a:off x="3064419" y="5087892"/>
                  <a:ext cx="401737" cy="1588"/>
                </a:xfrm>
                <a:prstGeom prst="straightConnector1">
                  <a:avLst/>
                </a:prstGeom>
                <a:ln w="19050">
                  <a:solidFill>
                    <a:schemeClr val="tx1"/>
                  </a:solidFill>
                  <a:tailEnd type="triangle" w="med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36" name="Group 401"/>
            <p:cNvGrpSpPr/>
            <p:nvPr/>
          </p:nvGrpSpPr>
          <p:grpSpPr>
            <a:xfrm>
              <a:off x="4657351" y="6614734"/>
              <a:ext cx="303220" cy="352899"/>
              <a:chOff x="4657351" y="6284560"/>
              <a:chExt cx="303220" cy="352899"/>
            </a:xfrm>
          </p:grpSpPr>
          <p:grpSp>
            <p:nvGrpSpPr>
              <p:cNvPr id="239" name="Group 397"/>
              <p:cNvGrpSpPr/>
              <p:nvPr/>
            </p:nvGrpSpPr>
            <p:grpSpPr>
              <a:xfrm>
                <a:off x="4699000" y="6414337"/>
                <a:ext cx="203197" cy="223122"/>
                <a:chOff x="2861729" y="2545314"/>
                <a:chExt cx="203197" cy="223122"/>
              </a:xfrm>
            </p:grpSpPr>
            <p:sp>
              <p:nvSpPr>
                <p:cNvPr id="241" name="Rounded Rectangle 240"/>
                <p:cNvSpPr/>
                <p:nvPr/>
              </p:nvSpPr>
              <p:spPr>
                <a:xfrm>
                  <a:off x="2861729" y="2545314"/>
                  <a:ext cx="93134" cy="223122"/>
                </a:xfrm>
                <a:prstGeom prst="roundRect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ounded Rectangle 241"/>
                <p:cNvSpPr/>
                <p:nvPr/>
              </p:nvSpPr>
              <p:spPr>
                <a:xfrm>
                  <a:off x="2961103" y="2545326"/>
                  <a:ext cx="103823" cy="223110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accent3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0" name="Oval 239"/>
              <p:cNvSpPr/>
              <p:nvPr/>
            </p:nvSpPr>
            <p:spPr>
              <a:xfrm>
                <a:off x="4657351" y="6284560"/>
                <a:ext cx="303220" cy="11582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7" name="TextBox 236"/>
            <p:cNvSpPr txBox="1"/>
            <p:nvPr/>
          </p:nvSpPr>
          <p:spPr>
            <a:xfrm>
              <a:off x="4279626" y="6666494"/>
              <a:ext cx="569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STAT1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4820192" y="6658038"/>
              <a:ext cx="56989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STAT2</a:t>
              </a:r>
              <a:endParaRPr lang="en-US" sz="800" b="1" dirty="0">
                <a:latin typeface="Arial"/>
                <a:cs typeface="Arial"/>
              </a:endParaRPr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7198389" y="307987"/>
            <a:ext cx="1316961" cy="1041142"/>
            <a:chOff x="4976578" y="1022305"/>
            <a:chExt cx="1316961" cy="1041142"/>
          </a:xfrm>
        </p:grpSpPr>
        <p:grpSp>
          <p:nvGrpSpPr>
            <p:cNvPr id="250" name="Group 277"/>
            <p:cNvGrpSpPr/>
            <p:nvPr/>
          </p:nvGrpSpPr>
          <p:grpSpPr>
            <a:xfrm>
              <a:off x="5249334" y="1532364"/>
              <a:ext cx="194733" cy="465640"/>
              <a:chOff x="5249334" y="1278384"/>
              <a:chExt cx="194733" cy="465640"/>
            </a:xfrm>
          </p:grpSpPr>
          <p:sp>
            <p:nvSpPr>
              <p:cNvPr id="258" name="Pie 257"/>
              <p:cNvSpPr/>
              <p:nvPr/>
            </p:nvSpPr>
            <p:spPr>
              <a:xfrm>
                <a:off x="5249334" y="1278384"/>
                <a:ext cx="194733" cy="177789"/>
              </a:xfrm>
              <a:prstGeom prst="pie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5322148" y="1456176"/>
                <a:ext cx="45719" cy="287848"/>
              </a:xfrm>
              <a:prstGeom prst="rect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78"/>
            <p:cNvGrpSpPr/>
            <p:nvPr/>
          </p:nvGrpSpPr>
          <p:grpSpPr>
            <a:xfrm flipH="1">
              <a:off x="5452534" y="1532374"/>
              <a:ext cx="186266" cy="465640"/>
              <a:chOff x="5249334" y="1278384"/>
              <a:chExt cx="194733" cy="465640"/>
            </a:xfrm>
          </p:grpSpPr>
          <p:sp>
            <p:nvSpPr>
              <p:cNvPr id="256" name="Pie 255"/>
              <p:cNvSpPr/>
              <p:nvPr/>
            </p:nvSpPr>
            <p:spPr>
              <a:xfrm>
                <a:off x="5249334" y="1278384"/>
                <a:ext cx="194733" cy="177789"/>
              </a:xfrm>
              <a:prstGeom prst="pie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5322148" y="1456176"/>
                <a:ext cx="45719" cy="287848"/>
              </a:xfrm>
              <a:prstGeom prst="rect">
                <a:avLst/>
              </a:prstGeom>
              <a:solidFill>
                <a:schemeClr val="accent3"/>
              </a:solidFill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52" name="Oval 251"/>
            <p:cNvSpPr/>
            <p:nvPr/>
          </p:nvSpPr>
          <p:spPr>
            <a:xfrm>
              <a:off x="5393269" y="1506970"/>
              <a:ext cx="101600" cy="101593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TextBox 252"/>
            <p:cNvSpPr txBox="1"/>
            <p:nvPr/>
          </p:nvSpPr>
          <p:spPr>
            <a:xfrm>
              <a:off x="4976578" y="1022305"/>
              <a:ext cx="13169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C00000"/>
                  </a:solidFill>
                  <a:latin typeface="Arial"/>
                  <a:cs typeface="Arial"/>
                </a:rPr>
                <a:t>Type I IFN</a:t>
              </a:r>
              <a:endParaRPr lang="en-US" sz="1600" b="1" dirty="0">
                <a:solidFill>
                  <a:srgbClr val="C00000"/>
                </a:solidFill>
                <a:latin typeface="Arial"/>
                <a:cs typeface="Arial"/>
              </a:endParaRPr>
            </a:p>
          </p:txBody>
        </p:sp>
        <p:sp>
          <p:nvSpPr>
            <p:cNvPr id="254" name="Oval 253"/>
            <p:cNvSpPr/>
            <p:nvPr/>
          </p:nvSpPr>
          <p:spPr>
            <a:xfrm>
              <a:off x="5024673" y="1896812"/>
              <a:ext cx="303220" cy="115829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Oval 254"/>
            <p:cNvSpPr/>
            <p:nvPr/>
          </p:nvSpPr>
          <p:spPr>
            <a:xfrm>
              <a:off x="5575006" y="1947618"/>
              <a:ext cx="303220" cy="11582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0" name="Group 368"/>
          <p:cNvGrpSpPr/>
          <p:nvPr/>
        </p:nvGrpSpPr>
        <p:grpSpPr>
          <a:xfrm>
            <a:off x="7531925" y="1389910"/>
            <a:ext cx="203197" cy="223122"/>
            <a:chOff x="2861729" y="2545314"/>
            <a:chExt cx="203197" cy="223122"/>
          </a:xfrm>
        </p:grpSpPr>
        <p:sp>
          <p:nvSpPr>
            <p:cNvPr id="261" name="Rounded Rectangle 260"/>
            <p:cNvSpPr/>
            <p:nvPr/>
          </p:nvSpPr>
          <p:spPr>
            <a:xfrm>
              <a:off x="2861729" y="2545314"/>
              <a:ext cx="93134" cy="223122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2" name="Rounded Rectangle 261"/>
            <p:cNvSpPr/>
            <p:nvPr/>
          </p:nvSpPr>
          <p:spPr>
            <a:xfrm>
              <a:off x="2961103" y="2545326"/>
              <a:ext cx="103823" cy="223110"/>
            </a:xfrm>
            <a:prstGeom prst="roundRect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64" name="Straight Arrow Connector 263"/>
          <p:cNvCxnSpPr>
            <a:endCxn id="220" idx="0"/>
          </p:cNvCxnSpPr>
          <p:nvPr/>
        </p:nvCxnSpPr>
        <p:spPr>
          <a:xfrm flipH="1">
            <a:off x="3650376" y="2917763"/>
            <a:ext cx="591461" cy="464233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" name="Down Arrow 265"/>
          <p:cNvSpPr/>
          <p:nvPr/>
        </p:nvSpPr>
        <p:spPr>
          <a:xfrm rot="21362296">
            <a:off x="5538046" y="2256562"/>
            <a:ext cx="288624" cy="2742929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7" name="Down Arrow 266"/>
          <p:cNvSpPr/>
          <p:nvPr/>
        </p:nvSpPr>
        <p:spPr>
          <a:xfrm rot="11468913">
            <a:off x="6632990" y="538525"/>
            <a:ext cx="288624" cy="5108062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8" name="TextBox 267"/>
          <p:cNvSpPr txBox="1"/>
          <p:nvPr/>
        </p:nvSpPr>
        <p:spPr>
          <a:xfrm>
            <a:off x="7289945" y="1656356"/>
            <a:ext cx="152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/>
                <a:cs typeface="Arial"/>
              </a:rPr>
              <a:t>JAK-STAT1/2</a:t>
            </a:r>
          </a:p>
        </p:txBody>
      </p:sp>
      <p:sp>
        <p:nvSpPr>
          <p:cNvPr id="269" name="Down Arrow 268"/>
          <p:cNvSpPr/>
          <p:nvPr/>
        </p:nvSpPr>
        <p:spPr>
          <a:xfrm rot="375958">
            <a:off x="7353418" y="1930588"/>
            <a:ext cx="288624" cy="4068303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0" name="Down Arrow 269"/>
          <p:cNvSpPr/>
          <p:nvPr/>
        </p:nvSpPr>
        <p:spPr>
          <a:xfrm rot="6111146">
            <a:off x="5071180" y="4818774"/>
            <a:ext cx="288624" cy="2409748"/>
          </a:xfrm>
          <a:prstGeom prst="downArrow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30000">
                <a:schemeClr val="accent1">
                  <a:lumMod val="60000"/>
                  <a:lumOff val="40000"/>
                </a:schemeClr>
              </a:gs>
              <a:gs pos="83000">
                <a:schemeClr val="accent1">
                  <a:lumMod val="75000"/>
                </a:schemeClr>
              </a:gs>
              <a:gs pos="100000">
                <a:schemeClr val="accent1">
                  <a:lumMod val="5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TextBox 270"/>
          <p:cNvSpPr txBox="1"/>
          <p:nvPr/>
        </p:nvSpPr>
        <p:spPr>
          <a:xfrm>
            <a:off x="6206268" y="6441301"/>
            <a:ext cx="1893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00000"/>
                </a:solidFill>
                <a:latin typeface="Arial"/>
                <a:cs typeface="Arial"/>
              </a:rPr>
              <a:t>Target gene Y</a:t>
            </a:r>
          </a:p>
        </p:txBody>
      </p:sp>
      <p:sp>
        <p:nvSpPr>
          <p:cNvPr id="272" name="TextBox 271"/>
          <p:cNvSpPr txBox="1"/>
          <p:nvPr/>
        </p:nvSpPr>
        <p:spPr>
          <a:xfrm>
            <a:off x="3664018" y="1328131"/>
            <a:ext cx="81739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TLR7</a:t>
            </a: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3554935" y="1842917"/>
            <a:ext cx="1065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latin typeface="Arial"/>
                <a:cs typeface="Arial"/>
              </a:rPr>
              <a:t>MyD88</a:t>
            </a:r>
            <a:endParaRPr lang="en-US" sz="800" b="1" dirty="0">
              <a:latin typeface="Arial"/>
              <a:cs typeface="Arial"/>
            </a:endParaRPr>
          </a:p>
        </p:txBody>
      </p:sp>
      <p:sp>
        <p:nvSpPr>
          <p:cNvPr id="274" name="TextBox 273"/>
          <p:cNvSpPr txBox="1"/>
          <p:nvPr/>
        </p:nvSpPr>
        <p:spPr>
          <a:xfrm rot="662354">
            <a:off x="4439312" y="6173203"/>
            <a:ext cx="1893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</a:rPr>
              <a:t>Priming</a:t>
            </a:r>
            <a:r>
              <a:rPr lang="en-US" sz="1600" b="1" dirty="0" smtClean="0">
                <a:solidFill>
                  <a:srgbClr val="C00000"/>
                </a:solidFill>
                <a:latin typeface="Arial"/>
                <a:cs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28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reeform 34"/>
          <p:cNvSpPr/>
          <p:nvPr/>
        </p:nvSpPr>
        <p:spPr>
          <a:xfrm>
            <a:off x="1291792" y="4092620"/>
            <a:ext cx="2521395" cy="1618031"/>
          </a:xfrm>
          <a:custGeom>
            <a:avLst/>
            <a:gdLst>
              <a:gd name="connsiteX0" fmla="*/ 0 w 4792130"/>
              <a:gd name="connsiteY0" fmla="*/ 2713030 h 2752312"/>
              <a:gd name="connsiteX1" fmla="*/ 981993 w 4792130"/>
              <a:gd name="connsiteY1" fmla="*/ 2565 h 2752312"/>
              <a:gd name="connsiteX2" fmla="*/ 2330598 w 4792130"/>
              <a:gd name="connsiteY2" fmla="*/ 2228551 h 2752312"/>
              <a:gd name="connsiteX3" fmla="*/ 4792130 w 4792130"/>
              <a:gd name="connsiteY3" fmla="*/ 2752312 h 2752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2130" h="2752312">
                <a:moveTo>
                  <a:pt x="0" y="2713030"/>
                </a:moveTo>
                <a:cubicBezTo>
                  <a:pt x="296780" y="1398170"/>
                  <a:pt x="593560" y="83311"/>
                  <a:pt x="981993" y="2565"/>
                </a:cubicBezTo>
                <a:cubicBezTo>
                  <a:pt x="1370426" y="-78181"/>
                  <a:pt x="1695575" y="1770260"/>
                  <a:pt x="2330598" y="2228551"/>
                </a:cubicBezTo>
                <a:cubicBezTo>
                  <a:pt x="2965621" y="2686842"/>
                  <a:pt x="3878875" y="2719577"/>
                  <a:pt x="4792130" y="2752312"/>
                </a:cubicBezTo>
              </a:path>
            </a:pathLst>
          </a:custGeom>
          <a:noFill/>
          <a:ln w="57150" cap="flat" cmpd="sng" algn="ctr">
            <a:solidFill>
              <a:schemeClr val="accent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Why time- &amp; order-dependent?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33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400" dirty="0">
                <a:ea typeface="宋体" charset="-122"/>
              </a:rPr>
              <a:t>Factor Y’s activity is </a:t>
            </a:r>
            <a:r>
              <a:rPr lang="en-US" sz="2400" dirty="0" smtClean="0">
                <a:ea typeface="宋体" charset="-122"/>
              </a:rPr>
              <a:t>transient</a:t>
            </a:r>
          </a:p>
          <a:p>
            <a:r>
              <a:rPr lang="en-US" sz="2400" dirty="0" smtClean="0">
                <a:ea typeface="宋体" charset="-122"/>
              </a:rPr>
              <a:t>R8I and R24I conditions: insufficient AP-1 and </a:t>
            </a:r>
            <a:r>
              <a:rPr lang="en-US" sz="2400" dirty="0" err="1" smtClean="0">
                <a:ea typeface="宋体" charset="-122"/>
              </a:rPr>
              <a:t>NFkB</a:t>
            </a:r>
            <a:endParaRPr lang="en-US" sz="2400" dirty="0" smtClean="0">
              <a:ea typeface="宋体" charset="-122"/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5148386" y="3194975"/>
            <a:ext cx="2619128" cy="2577280"/>
            <a:chOff x="873209" y="3295458"/>
            <a:chExt cx="2619128" cy="2577280"/>
          </a:xfrm>
        </p:grpSpPr>
        <p:sp>
          <p:nvSpPr>
            <p:cNvPr id="3" name="Flowchart: Delay 2"/>
            <p:cNvSpPr/>
            <p:nvPr/>
          </p:nvSpPr>
          <p:spPr>
            <a:xfrm rot="5400000">
              <a:off x="1778559" y="4237430"/>
              <a:ext cx="482321" cy="693336"/>
            </a:xfrm>
            <a:prstGeom prst="flowChartDela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/>
            <p:cNvCxnSpPr>
              <a:stCxn id="3" idx="3"/>
            </p:cNvCxnSpPr>
            <p:nvPr/>
          </p:nvCxnSpPr>
          <p:spPr>
            <a:xfrm flipH="1">
              <a:off x="2019719" y="4825259"/>
              <a:ext cx="1" cy="6611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H="1">
              <a:off x="2020718" y="3681798"/>
              <a:ext cx="1" cy="66114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758463" y="4388459"/>
              <a:ext cx="6079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A</a:t>
              </a:r>
              <a:r>
                <a:rPr lang="en-US" b="1" dirty="0" smtClean="0">
                  <a:solidFill>
                    <a:schemeClr val="bg1"/>
                  </a:solidFill>
                </a:rPr>
                <a:t>nd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73209" y="3310731"/>
              <a:ext cx="6516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AP-1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90637" y="3295458"/>
              <a:ext cx="8081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>
                  <a:solidFill>
                    <a:srgbClr val="0070C0"/>
                  </a:solidFill>
                </a:rPr>
                <a:t>NFkB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22130" y="3303094"/>
              <a:ext cx="1070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Factor Y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cxnSp>
          <p:nvCxnSpPr>
            <p:cNvPr id="9" name="Elbow Connector 8"/>
            <p:cNvCxnSpPr>
              <a:stCxn id="28" idx="2"/>
            </p:cNvCxnSpPr>
            <p:nvPr/>
          </p:nvCxnSpPr>
          <p:spPr>
            <a:xfrm rot="16200000" flipH="1">
              <a:off x="1165436" y="3713650"/>
              <a:ext cx="640928" cy="573753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/>
            <p:nvPr/>
          </p:nvCxnSpPr>
          <p:spPr>
            <a:xfrm rot="5400000">
              <a:off x="2232524" y="3730079"/>
              <a:ext cx="662874" cy="562841"/>
            </a:xfrm>
            <a:prstGeom prst="bentConnector3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464927" y="5503406"/>
              <a:ext cx="12595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70C0"/>
                  </a:solidFill>
                </a:rPr>
                <a:t>IL-6, IL-12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</p:grp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421108"/>
              </p:ext>
            </p:extLst>
          </p:nvPr>
        </p:nvGraphicFramePr>
        <p:xfrm>
          <a:off x="628650" y="3488108"/>
          <a:ext cx="3490221" cy="2672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6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8650" y="3488108"/>
                        <a:ext cx="3490221" cy="26723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2161125" y="5890039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215640" y="4518808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IL-12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1357983" y="3753920"/>
            <a:ext cx="1070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Factor Y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94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Inhibitory Mechanism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34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3591658" cy="4351338"/>
          </a:xfrm>
        </p:spPr>
        <p:txBody>
          <a:bodyPr/>
          <a:lstStyle/>
          <a:p>
            <a:r>
              <a:rPr lang="en-US" sz="2400" dirty="0" smtClean="0">
                <a:ea typeface="宋体" charset="-122"/>
              </a:rPr>
              <a:t>IL10-STAT3 pathway</a:t>
            </a:r>
          </a:p>
          <a:p>
            <a:r>
              <a:rPr lang="en-US" sz="2400" b="1" dirty="0" smtClean="0">
                <a:solidFill>
                  <a:srgbClr val="C00000"/>
                </a:solidFill>
                <a:ea typeface="宋体" charset="-122"/>
              </a:rPr>
              <a:t>Incoherent feed-forward loops (IFFLs)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0340" y="1261709"/>
            <a:ext cx="5014801" cy="5277204"/>
          </a:xfrm>
          <a:prstGeom prst="rect">
            <a:avLst/>
          </a:prstGeom>
        </p:spPr>
      </p:pic>
      <p:sp>
        <p:nvSpPr>
          <p:cNvPr id="665" name="TextBox 664"/>
          <p:cNvSpPr txBox="1"/>
          <p:nvPr/>
        </p:nvSpPr>
        <p:spPr>
          <a:xfrm>
            <a:off x="930100" y="3401166"/>
            <a:ext cx="1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p38, ERK, STAT1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66" name="Straight Arrow Connector 665"/>
          <p:cNvCxnSpPr/>
          <p:nvPr/>
        </p:nvCxnSpPr>
        <p:spPr>
          <a:xfrm flipH="1">
            <a:off x="1279341" y="3853875"/>
            <a:ext cx="44638" cy="1586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7" name="TextBox 666"/>
          <p:cNvSpPr txBox="1"/>
          <p:nvPr/>
        </p:nvSpPr>
        <p:spPr>
          <a:xfrm>
            <a:off x="1026170" y="5474814"/>
            <a:ext cx="1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IL-6, IL-12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68" name="Straight Arrow Connector 667"/>
          <p:cNvCxnSpPr/>
          <p:nvPr/>
        </p:nvCxnSpPr>
        <p:spPr>
          <a:xfrm>
            <a:off x="1842882" y="3905434"/>
            <a:ext cx="274047" cy="6135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9" name="TextBox 668"/>
          <p:cNvSpPr txBox="1"/>
          <p:nvPr/>
        </p:nvSpPr>
        <p:spPr>
          <a:xfrm>
            <a:off x="2012545" y="4522453"/>
            <a:ext cx="99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IL-10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670" name="Straight Arrow Connector 669"/>
          <p:cNvCxnSpPr/>
          <p:nvPr/>
        </p:nvCxnSpPr>
        <p:spPr>
          <a:xfrm flipH="1">
            <a:off x="1812156" y="4880042"/>
            <a:ext cx="335497" cy="46564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2" name="Straight Arrow Connector 671"/>
          <p:cNvCxnSpPr/>
          <p:nvPr/>
        </p:nvCxnSpPr>
        <p:spPr>
          <a:xfrm flipH="1" flipV="1">
            <a:off x="1710141" y="5278610"/>
            <a:ext cx="183096" cy="16139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198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Incoherent </a:t>
            </a:r>
            <a:r>
              <a:rPr lang="en-US" b="1" dirty="0" err="1">
                <a:latin typeface="+mn-lt"/>
              </a:rPr>
              <a:t>F</a:t>
            </a:r>
            <a:r>
              <a:rPr lang="en-US" b="1" dirty="0" err="1" smtClean="0">
                <a:latin typeface="+mn-lt"/>
              </a:rPr>
              <a:t>eedforward</a:t>
            </a:r>
            <a:r>
              <a:rPr lang="en-US" b="1" dirty="0" smtClean="0">
                <a:latin typeface="+mn-lt"/>
              </a:rPr>
              <a:t> Loops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09" y="4013371"/>
            <a:ext cx="8685298" cy="15031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18" y="2152911"/>
            <a:ext cx="8585689" cy="1655764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481850" y="3946860"/>
            <a:ext cx="2055170" cy="1830941"/>
          </a:xfrm>
          <a:prstGeom prst="roundRect">
            <a:avLst/>
          </a:prstGeom>
          <a:noFill/>
          <a:ln w="28575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54323" y="6129276"/>
            <a:ext cx="19599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 smtClean="0"/>
              <a:t>Magan</a:t>
            </a:r>
            <a:r>
              <a:rPr lang="en-US" sz="1200" b="1" i="1" dirty="0" smtClean="0"/>
              <a:t> &amp; </a:t>
            </a:r>
            <a:r>
              <a:rPr lang="en-US" sz="1200" b="1" i="1" dirty="0" err="1" smtClean="0"/>
              <a:t>Alon</a:t>
            </a:r>
            <a:r>
              <a:rPr lang="en-US" sz="1200" b="1" i="1" dirty="0" smtClean="0"/>
              <a:t>, PNAS, 2003</a:t>
            </a:r>
            <a:endParaRPr 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9051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The Utility of Type 1 IFFL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36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400" dirty="0" smtClean="0">
                <a:ea typeface="宋体" charset="-122"/>
              </a:rPr>
              <a:t>Robustness, homeostasis, …</a:t>
            </a:r>
          </a:p>
          <a:p>
            <a:r>
              <a:rPr lang="en-US" sz="2400" dirty="0" smtClean="0">
                <a:ea typeface="宋体" charset="-122"/>
              </a:rPr>
              <a:t>Speedup of gene-circuit response time</a:t>
            </a:r>
          </a:p>
          <a:p>
            <a:r>
              <a:rPr lang="en-US" sz="2400" dirty="0" smtClean="0">
                <a:ea typeface="宋体" charset="-122"/>
              </a:rPr>
              <a:t>Pulse generation</a:t>
            </a:r>
          </a:p>
          <a:p>
            <a:r>
              <a:rPr lang="en-US" sz="2400" dirty="0" smtClean="0">
                <a:ea typeface="宋体" charset="-122"/>
              </a:rPr>
              <a:t>Generation of non-monotonic input-output relations (biphasic response)</a:t>
            </a:r>
          </a:p>
          <a:p>
            <a:r>
              <a:rPr lang="en-US" sz="2400" dirty="0" smtClean="0">
                <a:ea typeface="宋体" charset="-122"/>
              </a:rPr>
              <a:t>Fold-change detection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029" y="3835851"/>
            <a:ext cx="3707842" cy="243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0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73223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Knockdown of STAT1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kern="0" dirty="0">
                <a:ea typeface="宋体" charset="-122"/>
              </a:rPr>
              <a:t>Knock</a:t>
            </a:r>
            <a:r>
              <a:rPr lang="en-US" altLang="zh-CN" b="1" kern="0" dirty="0">
                <a:solidFill>
                  <a:srgbClr val="3333CC"/>
                </a:solidFill>
                <a:ea typeface="宋体" charset="-122"/>
              </a:rPr>
              <a:t>down</a:t>
            </a:r>
            <a:r>
              <a:rPr lang="en-US" altLang="zh-CN" kern="0" dirty="0">
                <a:ea typeface="宋体" charset="-122"/>
              </a:rPr>
              <a:t> of STAT1 </a:t>
            </a:r>
            <a:r>
              <a:rPr lang="en-US" altLang="zh-CN" b="1" kern="0" dirty="0" smtClean="0">
                <a:solidFill>
                  <a:srgbClr val="3333CC"/>
                </a:solidFill>
                <a:ea typeface="宋体" charset="-122"/>
              </a:rPr>
              <a:t>increase</a:t>
            </a:r>
            <a:r>
              <a:rPr lang="en-US" altLang="zh-CN" kern="0" dirty="0" smtClean="0">
                <a:ea typeface="宋体" charset="-122"/>
              </a:rPr>
              <a:t> </a:t>
            </a:r>
            <a:r>
              <a:rPr lang="en-US" altLang="zh-CN" kern="0" dirty="0">
                <a:ea typeface="宋体" charset="-122"/>
              </a:rPr>
              <a:t>the synergy (8 h under IR)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40410" y="6224384"/>
            <a:ext cx="527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Time [h]</a:t>
            </a:r>
            <a:endParaRPr lang="en-US" sz="8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1343129" y="5225408"/>
            <a:ext cx="991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IL-6 mRNA [</a:t>
            </a:r>
            <a:r>
              <a:rPr lang="en-US" sz="800" dirty="0" err="1" smtClean="0"/>
              <a:t>nM</a:t>
            </a:r>
            <a:r>
              <a:rPr lang="en-US" sz="800" dirty="0" smtClean="0"/>
              <a:t>]</a:t>
            </a:r>
            <a:endParaRPr lang="en-US" sz="800" dirty="0"/>
          </a:p>
        </p:txBody>
      </p:sp>
      <p:sp>
        <p:nvSpPr>
          <p:cNvPr id="15" name="TextBox 14"/>
          <p:cNvSpPr txBox="1"/>
          <p:nvPr/>
        </p:nvSpPr>
        <p:spPr>
          <a:xfrm>
            <a:off x="5424779" y="6244954"/>
            <a:ext cx="52756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Time [h]</a:t>
            </a:r>
            <a:endParaRPr lang="en-US" sz="8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3972484" y="5376106"/>
            <a:ext cx="10163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IL-12 mRNA [</a:t>
            </a:r>
            <a:r>
              <a:rPr lang="en-US" sz="800" dirty="0" err="1" smtClean="0"/>
              <a:t>nM</a:t>
            </a:r>
            <a:r>
              <a:rPr lang="en-US" sz="800" dirty="0" smtClean="0"/>
              <a:t>]</a:t>
            </a:r>
            <a:endParaRPr lang="en-US" sz="800" dirty="0"/>
          </a:p>
        </p:txBody>
      </p:sp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1043627834"/>
              </p:ext>
            </p:extLst>
          </p:nvPr>
        </p:nvGraphicFramePr>
        <p:xfrm>
          <a:off x="4296522" y="2967360"/>
          <a:ext cx="2465388" cy="1862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/>
          <p:cNvGraphicFramePr/>
          <p:nvPr>
            <p:extLst>
              <p:ext uri="{D42A27DB-BD31-4B8C-83A1-F6EECF244321}">
                <p14:modId xmlns:p14="http://schemas.microsoft.com/office/powerpoint/2010/main" val="3744933898"/>
              </p:ext>
            </p:extLst>
          </p:nvPr>
        </p:nvGraphicFramePr>
        <p:xfrm>
          <a:off x="1732710" y="2969392"/>
          <a:ext cx="2463800" cy="186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9" name="Group 70"/>
          <p:cNvGrpSpPr/>
          <p:nvPr/>
        </p:nvGrpSpPr>
        <p:grpSpPr>
          <a:xfrm>
            <a:off x="6120063" y="3319425"/>
            <a:ext cx="241003" cy="230832"/>
            <a:chOff x="1995925" y="3114262"/>
            <a:chExt cx="241003" cy="230832"/>
          </a:xfrm>
        </p:grpSpPr>
        <p:sp>
          <p:nvSpPr>
            <p:cNvPr id="20" name="Left Bracket 19"/>
            <p:cNvSpPr/>
            <p:nvPr/>
          </p:nvSpPr>
          <p:spPr>
            <a:xfrm rot="5400000">
              <a:off x="2085914" y="3230488"/>
              <a:ext cx="45721" cy="99974"/>
            </a:xfrm>
            <a:prstGeom prst="leftBracke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5925" y="3114262"/>
              <a:ext cx="2410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Arial"/>
                  <a:cs typeface="Arial"/>
                </a:rPr>
                <a:t>*</a:t>
              </a:r>
              <a:endParaRPr lang="en-US" sz="900" b="1" dirty="0">
                <a:latin typeface="Arial"/>
                <a:cs typeface="Arial"/>
              </a:endParaRPr>
            </a:p>
          </p:txBody>
        </p:sp>
      </p:grpSp>
      <p:grpSp>
        <p:nvGrpSpPr>
          <p:cNvPr id="22" name="Group 70"/>
          <p:cNvGrpSpPr/>
          <p:nvPr/>
        </p:nvGrpSpPr>
        <p:grpSpPr>
          <a:xfrm>
            <a:off x="3537731" y="3217841"/>
            <a:ext cx="241003" cy="230832"/>
            <a:chOff x="1995925" y="3114262"/>
            <a:chExt cx="241003" cy="230832"/>
          </a:xfrm>
        </p:grpSpPr>
        <p:sp>
          <p:nvSpPr>
            <p:cNvPr id="23" name="Left Bracket 22"/>
            <p:cNvSpPr/>
            <p:nvPr/>
          </p:nvSpPr>
          <p:spPr>
            <a:xfrm rot="5400000">
              <a:off x="2085914" y="3230488"/>
              <a:ext cx="45721" cy="99974"/>
            </a:xfrm>
            <a:prstGeom prst="leftBracket">
              <a:avLst/>
            </a:prstGeom>
            <a:noFill/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5925" y="3114262"/>
              <a:ext cx="24100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 smtClean="0">
                  <a:latin typeface="Arial"/>
                  <a:cs typeface="Arial"/>
                </a:rPr>
                <a:t>*</a:t>
              </a:r>
              <a:endParaRPr lang="en-US" sz="900" b="1" dirty="0">
                <a:latin typeface="Arial"/>
                <a:cs typeface="Arial"/>
              </a:endParaRPr>
            </a:p>
          </p:txBody>
        </p:sp>
      </p:grp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355872"/>
              </p:ext>
            </p:extLst>
          </p:nvPr>
        </p:nvGraphicFramePr>
        <p:xfrm>
          <a:off x="4511686" y="4721572"/>
          <a:ext cx="2248108" cy="1721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1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511686" y="4721572"/>
                        <a:ext cx="2248108" cy="1721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6987611"/>
              </p:ext>
            </p:extLst>
          </p:nvPr>
        </p:nvGraphicFramePr>
        <p:xfrm>
          <a:off x="1851991" y="4721572"/>
          <a:ext cx="2298242" cy="17596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92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51991" y="4721572"/>
                        <a:ext cx="2298242" cy="17596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938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073223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Knockdown of MAPKs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40" name="Chart 39"/>
          <p:cNvGraphicFramePr/>
          <p:nvPr>
            <p:extLst>
              <p:ext uri="{D42A27DB-BD31-4B8C-83A1-F6EECF244321}">
                <p14:modId xmlns:p14="http://schemas.microsoft.com/office/powerpoint/2010/main" val="2857565578"/>
              </p:ext>
            </p:extLst>
          </p:nvPr>
        </p:nvGraphicFramePr>
        <p:xfrm>
          <a:off x="411938" y="1583909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1" name="Chart 40"/>
          <p:cNvGraphicFramePr/>
          <p:nvPr>
            <p:extLst>
              <p:ext uri="{D42A27DB-BD31-4B8C-83A1-F6EECF244321}">
                <p14:modId xmlns:p14="http://schemas.microsoft.com/office/powerpoint/2010/main" val="3991240609"/>
              </p:ext>
            </p:extLst>
          </p:nvPr>
        </p:nvGraphicFramePr>
        <p:xfrm>
          <a:off x="4454133" y="160400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559285"/>
              </p:ext>
            </p:extLst>
          </p:nvPr>
        </p:nvGraphicFramePr>
        <p:xfrm>
          <a:off x="411938" y="4251987"/>
          <a:ext cx="3403602" cy="2606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1" name="Graph" r:id="rId5" imgW="3901320" imgH="2986920" progId="Origin50.Graph">
                  <p:embed/>
                </p:oleObj>
              </mc:Choice>
              <mc:Fallback>
                <p:oleObj name="Graph" r:id="rId5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938" y="4251987"/>
                        <a:ext cx="3403602" cy="2606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954325"/>
              </p:ext>
            </p:extLst>
          </p:nvPr>
        </p:nvGraphicFramePr>
        <p:xfrm>
          <a:off x="4502724" y="4257375"/>
          <a:ext cx="3408708" cy="26099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2" name="Graph" r:id="rId7" imgW="3901320" imgH="2986920" progId="Origin50.Graph">
                  <p:embed/>
                </p:oleObj>
              </mc:Choice>
              <mc:Fallback>
                <p:oleObj name="Graph" r:id="rId7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02724" y="4257375"/>
                        <a:ext cx="3408708" cy="26099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" name="TextBox 43"/>
          <p:cNvSpPr txBox="1"/>
          <p:nvPr/>
        </p:nvSpPr>
        <p:spPr>
          <a:xfrm>
            <a:off x="1753668" y="6591566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45" name="TextBox 44"/>
          <p:cNvSpPr txBox="1"/>
          <p:nvPr/>
        </p:nvSpPr>
        <p:spPr>
          <a:xfrm>
            <a:off x="6019692" y="6591566"/>
            <a:ext cx="8765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Time [h]</a:t>
            </a:r>
            <a:endParaRPr lang="en-US" sz="11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-115941" y="5232319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IL-6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47" name="TextBox 46"/>
          <p:cNvSpPr txBox="1"/>
          <p:nvPr/>
        </p:nvSpPr>
        <p:spPr>
          <a:xfrm rot="16200000">
            <a:off x="4074207" y="5220335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IL-12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2120820" y="4744564"/>
            <a:ext cx="256854" cy="0"/>
          </a:xfrm>
          <a:prstGeom prst="line">
            <a:avLst/>
          </a:prstGeom>
          <a:ln w="28575">
            <a:solidFill>
              <a:srgbClr val="8181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377674" y="4613759"/>
            <a:ext cx="1252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No inhibitor</a:t>
            </a:r>
          </a:p>
          <a:p>
            <a:r>
              <a:rPr lang="en-US" sz="1100" dirty="0" smtClean="0"/>
              <a:t>JNK inhibitor</a:t>
            </a:r>
          </a:p>
          <a:p>
            <a:r>
              <a:rPr lang="en-US" sz="1100" dirty="0" smtClean="0"/>
              <a:t>ERK inhibitor</a:t>
            </a:r>
          </a:p>
          <a:p>
            <a:r>
              <a:rPr lang="en-US" sz="1100" dirty="0" smtClean="0"/>
              <a:t>P38 inhibitor</a:t>
            </a:r>
            <a:endParaRPr lang="en-US" sz="1100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119110" y="4907238"/>
            <a:ext cx="256854" cy="0"/>
          </a:xfrm>
          <a:prstGeom prst="line">
            <a:avLst/>
          </a:prstGeom>
          <a:ln w="28575">
            <a:solidFill>
              <a:srgbClr val="FF01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129384" y="5071622"/>
            <a:ext cx="256854" cy="0"/>
          </a:xfrm>
          <a:prstGeom prst="line">
            <a:avLst/>
          </a:prstGeom>
          <a:ln w="285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2139658" y="5236011"/>
            <a:ext cx="256854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310968" y="4732580"/>
            <a:ext cx="256854" cy="0"/>
          </a:xfrm>
          <a:prstGeom prst="line">
            <a:avLst/>
          </a:prstGeom>
          <a:ln w="28575">
            <a:solidFill>
              <a:srgbClr val="8181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6567822" y="4601775"/>
            <a:ext cx="12529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No inhibitor</a:t>
            </a:r>
          </a:p>
          <a:p>
            <a:r>
              <a:rPr lang="en-US" sz="1100" dirty="0" smtClean="0"/>
              <a:t>JNK inhibitor</a:t>
            </a:r>
          </a:p>
          <a:p>
            <a:r>
              <a:rPr lang="en-US" sz="1100" dirty="0" smtClean="0"/>
              <a:t>ERK inhibitor</a:t>
            </a:r>
          </a:p>
          <a:p>
            <a:r>
              <a:rPr lang="en-US" sz="1100" dirty="0" smtClean="0"/>
              <a:t>P38 inhibitor</a:t>
            </a:r>
            <a:endParaRPr lang="en-US" sz="1100" dirty="0"/>
          </a:p>
        </p:txBody>
      </p:sp>
      <p:cxnSp>
        <p:nvCxnSpPr>
          <p:cNvPr id="55" name="Straight Connector 54"/>
          <p:cNvCxnSpPr/>
          <p:nvPr/>
        </p:nvCxnSpPr>
        <p:spPr>
          <a:xfrm>
            <a:off x="6309258" y="4895254"/>
            <a:ext cx="256854" cy="0"/>
          </a:xfrm>
          <a:prstGeom prst="line">
            <a:avLst/>
          </a:prstGeom>
          <a:ln w="28575">
            <a:solidFill>
              <a:srgbClr val="FF018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6319532" y="5059638"/>
            <a:ext cx="256854" cy="0"/>
          </a:xfrm>
          <a:prstGeom prst="line">
            <a:avLst/>
          </a:prstGeom>
          <a:ln w="28575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6329806" y="5224027"/>
            <a:ext cx="256854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6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The Utility of Type 1 IFFL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39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ea typeface="宋体" charset="-122"/>
              </a:rPr>
              <a:t>Robustness, homeostasis, …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ea typeface="宋体" charset="-122"/>
              </a:rPr>
              <a:t>Speedup of gene-circuit response time</a:t>
            </a:r>
          </a:p>
          <a:p>
            <a:r>
              <a:rPr lang="en-US" sz="2400" dirty="0">
                <a:solidFill>
                  <a:schemeClr val="bg2">
                    <a:lumMod val="75000"/>
                  </a:schemeClr>
                </a:solidFill>
                <a:ea typeface="宋体" charset="-122"/>
              </a:rPr>
              <a:t>P</a:t>
            </a:r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ea typeface="宋体" charset="-122"/>
              </a:rPr>
              <a:t>ulse generation</a:t>
            </a:r>
          </a:p>
          <a:p>
            <a:r>
              <a:rPr lang="en-US" sz="2400" b="1" i="1" dirty="0" smtClean="0">
                <a:solidFill>
                  <a:srgbClr val="C00000"/>
                </a:solidFill>
                <a:ea typeface="宋体" charset="-122"/>
              </a:rPr>
              <a:t>Generation of non-monotonic input-output relations (biphasic response)</a:t>
            </a:r>
          </a:p>
          <a:p>
            <a:r>
              <a:rPr lang="en-US" sz="2400" dirty="0" smtClean="0">
                <a:solidFill>
                  <a:schemeClr val="bg2">
                    <a:lumMod val="75000"/>
                  </a:schemeClr>
                </a:solidFill>
                <a:ea typeface="宋体" charset="-122"/>
              </a:rPr>
              <a:t>Fold-change detection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93223" y="3798060"/>
            <a:ext cx="1199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STAT1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30812" y="4250769"/>
            <a:ext cx="44638" cy="15861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77641" y="5871708"/>
            <a:ext cx="182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IL-6, IL-12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594353" y="4302328"/>
            <a:ext cx="274047" cy="6135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764016" y="4919347"/>
            <a:ext cx="99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IL-10</a:t>
            </a:r>
            <a:endParaRPr lang="en-US" b="1" dirty="0">
              <a:solidFill>
                <a:srgbClr val="0070C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563627" y="5276936"/>
            <a:ext cx="335497" cy="46564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4461612" y="5675504"/>
            <a:ext cx="183096" cy="161394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748709"/>
              </p:ext>
            </p:extLst>
          </p:nvPr>
        </p:nvGraphicFramePr>
        <p:xfrm>
          <a:off x="5241925" y="3456591"/>
          <a:ext cx="3902075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0" name="Graph" r:id="rId3" imgW="3901320" imgH="2986920" progId="Origin50.Graph">
                  <p:embed/>
                </p:oleObj>
              </mc:Choice>
              <mc:Fallback>
                <p:oleObj name="Graph" r:id="rId3" imgW="3901320" imgH="29869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241925" y="3456591"/>
                        <a:ext cx="3902075" cy="2987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6323085" y="6019561"/>
            <a:ext cx="2394306" cy="79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605803" y="6154635"/>
            <a:ext cx="16089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STAT1 [</a:t>
            </a:r>
            <a:r>
              <a:rPr lang="en-US" sz="1200" dirty="0" err="1" smtClean="0"/>
              <a:t>nM</a:t>
            </a:r>
            <a:r>
              <a:rPr lang="en-US" sz="1200" dirty="0" smtClean="0"/>
              <a:t>] log scale</a:t>
            </a:r>
            <a:endParaRPr lang="en-US" sz="12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4819055" y="4664336"/>
            <a:ext cx="14374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IL-12 mRNA [</a:t>
            </a:r>
            <a:r>
              <a:rPr lang="en-US" sz="1200" dirty="0" err="1" smtClean="0"/>
              <a:t>nM</a:t>
            </a:r>
            <a:r>
              <a:rPr lang="en-US" sz="1200" dirty="0" smtClean="0"/>
              <a:t>]</a:t>
            </a:r>
            <a:endParaRPr lang="en-US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14587" y="5910142"/>
            <a:ext cx="30361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0.01                  0.1                      1                      10</a:t>
            </a:r>
            <a:endParaRPr lang="en-US" sz="1200" dirty="0"/>
          </a:p>
        </p:txBody>
      </p:sp>
      <p:sp>
        <p:nvSpPr>
          <p:cNvPr id="18" name="5-Point Star 17"/>
          <p:cNvSpPr/>
          <p:nvPr/>
        </p:nvSpPr>
        <p:spPr>
          <a:xfrm>
            <a:off x="7817873" y="4908260"/>
            <a:ext cx="198423" cy="198447"/>
          </a:xfrm>
          <a:prstGeom prst="star5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5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Toll-like Receptors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341" y="2348880"/>
            <a:ext cx="2186953" cy="2871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348880"/>
            <a:ext cx="3251200" cy="2501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58857" y="4887121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>
                <a:solidFill>
                  <a:srgbClr val="800000"/>
                </a:solidFill>
              </a:rPr>
              <a:t>Toll ??</a:t>
            </a:r>
            <a:endParaRPr lang="en-US" b="1" i="1" dirty="0">
              <a:solidFill>
                <a:srgbClr val="800000"/>
              </a:solidFill>
            </a:endParaRPr>
          </a:p>
        </p:txBody>
      </p:sp>
      <p:sp>
        <p:nvSpPr>
          <p:cNvPr id="8" name="Cross 7"/>
          <p:cNvSpPr/>
          <p:nvPr/>
        </p:nvSpPr>
        <p:spPr>
          <a:xfrm rot="19108038">
            <a:off x="5054982" y="2014621"/>
            <a:ext cx="2957841" cy="3012850"/>
          </a:xfrm>
          <a:prstGeom prst="plus">
            <a:avLst>
              <a:gd name="adj" fmla="val 39874"/>
            </a:avLst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39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Conclusion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40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r>
              <a:rPr lang="en-US" altLang="zh-CN" sz="2400" dirty="0">
                <a:ea typeface="宋体" charset="-122"/>
              </a:rPr>
              <a:t>A mathematical model of TLR3-TLR7 signaling network</a:t>
            </a:r>
          </a:p>
          <a:p>
            <a:r>
              <a:rPr lang="en-US" altLang="zh-CN" sz="2400" dirty="0">
                <a:ea typeface="宋体" charset="-122"/>
              </a:rPr>
              <a:t>We identified a STAT1-medited synergistic </a:t>
            </a:r>
            <a:r>
              <a:rPr lang="en-US" altLang="zh-CN" sz="2400" dirty="0" smtClean="0">
                <a:ea typeface="宋体" charset="-122"/>
              </a:rPr>
              <a:t>mechanism</a:t>
            </a:r>
          </a:p>
          <a:p>
            <a:r>
              <a:rPr lang="en-US" altLang="zh-CN" sz="2400" dirty="0" smtClean="0">
                <a:ea typeface="宋体" charset="-122"/>
              </a:rPr>
              <a:t>We analyzed the role </a:t>
            </a:r>
            <a:r>
              <a:rPr lang="en-US" altLang="zh-CN" sz="2400" smtClean="0">
                <a:ea typeface="宋体" charset="-122"/>
              </a:rPr>
              <a:t>of I1FFLs </a:t>
            </a:r>
            <a:r>
              <a:rPr lang="en-US" altLang="zh-CN" sz="2400" dirty="0" smtClean="0">
                <a:ea typeface="宋体" charset="-122"/>
              </a:rPr>
              <a:t>induced by IL-10</a:t>
            </a:r>
            <a:endParaRPr lang="en-US" altLang="zh-CN" sz="2400" dirty="0">
              <a:ea typeface="宋体" charset="-122"/>
            </a:endParaRPr>
          </a:p>
          <a:p>
            <a:r>
              <a:rPr lang="en-US" altLang="zh-CN" sz="2400" dirty="0">
                <a:ea typeface="宋体" charset="-122"/>
              </a:rPr>
              <a:t>The model revealed how macrophages create ‘</a:t>
            </a:r>
            <a:r>
              <a:rPr lang="en-US" altLang="zh-CN" sz="2400" b="1" i="1" dirty="0">
                <a:solidFill>
                  <a:srgbClr val="0000FF"/>
                </a:solidFill>
                <a:ea typeface="宋体" charset="-122"/>
              </a:rPr>
              <a:t>innate immune memory</a:t>
            </a:r>
            <a:r>
              <a:rPr lang="en-US" altLang="zh-CN" sz="2400" dirty="0">
                <a:ea typeface="宋体" charset="-122"/>
              </a:rPr>
              <a:t>’ by priming the cell for the second round of PAMP </a:t>
            </a:r>
            <a:r>
              <a:rPr lang="en-US" altLang="zh-CN" sz="2400" dirty="0" smtClean="0">
                <a:ea typeface="宋体" charset="-122"/>
              </a:rPr>
              <a:t>challenge, and at the same time, maintain </a:t>
            </a:r>
            <a:r>
              <a:rPr lang="en-US" altLang="zh-CN" sz="2400" b="1" i="1" dirty="0" smtClean="0">
                <a:solidFill>
                  <a:srgbClr val="0000FF"/>
                </a:solidFill>
                <a:ea typeface="宋体" charset="-122"/>
              </a:rPr>
              <a:t>homeostasis</a:t>
            </a:r>
            <a:r>
              <a:rPr lang="en-US" altLang="zh-CN" sz="2400" dirty="0" smtClean="0">
                <a:ea typeface="宋体" charset="-122"/>
              </a:rPr>
              <a:t> by negative regulators  </a:t>
            </a:r>
            <a:endParaRPr lang="en-US" altLang="zh-CN" sz="2400" dirty="0">
              <a:ea typeface="宋体" charset="-122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18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Current work</a:t>
            </a:r>
            <a:endParaRPr 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41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74" y="1895318"/>
            <a:ext cx="8790826" cy="421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2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Acknowledgements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7200" y="2286000"/>
            <a:ext cx="4191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University of Pittsburgh</a:t>
            </a:r>
          </a:p>
          <a:p>
            <a:r>
              <a:rPr lang="en-US" dirty="0" err="1" smtClean="0"/>
              <a:t>Ivet</a:t>
            </a:r>
            <a:r>
              <a:rPr lang="en-US" dirty="0" smtClean="0"/>
              <a:t> </a:t>
            </a:r>
            <a:r>
              <a:rPr lang="en-US" dirty="0" err="1" smtClean="0"/>
              <a:t>Bahar</a:t>
            </a:r>
            <a:endParaRPr lang="en-US" dirty="0" smtClean="0"/>
          </a:p>
          <a:p>
            <a:endParaRPr lang="en-US" b="1" dirty="0"/>
          </a:p>
          <a:p>
            <a:r>
              <a:rPr lang="en-US" b="1" dirty="0" smtClean="0"/>
              <a:t>Carnegie Mellon University</a:t>
            </a:r>
          </a:p>
          <a:p>
            <a:endParaRPr lang="en-US" sz="600" dirty="0" smtClean="0"/>
          </a:p>
          <a:p>
            <a:r>
              <a:rPr lang="en-US" dirty="0" smtClean="0"/>
              <a:t>Edmund M. Clarke</a:t>
            </a:r>
          </a:p>
          <a:p>
            <a:endParaRPr lang="en-US" dirty="0" smtClean="0"/>
          </a:p>
          <a:p>
            <a:r>
              <a:rPr lang="en-US" b="1" dirty="0" smtClean="0"/>
              <a:t>National University of Singapore</a:t>
            </a:r>
          </a:p>
          <a:p>
            <a:r>
              <a:rPr lang="en-US" smtClean="0"/>
              <a:t>P. S</a:t>
            </a:r>
            <a:r>
              <a:rPr lang="en-US" dirty="0" smtClean="0"/>
              <a:t>. </a:t>
            </a:r>
            <a:r>
              <a:rPr lang="en-US" dirty="0" err="1" smtClean="0"/>
              <a:t>Thiagarajan</a:t>
            </a:r>
            <a:endParaRPr lang="en-US" dirty="0" smtClean="0"/>
          </a:p>
          <a:p>
            <a:r>
              <a:rPr lang="en-US" dirty="0" err="1" smtClean="0"/>
              <a:t>Jeak</a:t>
            </a:r>
            <a:r>
              <a:rPr lang="en-US" dirty="0" smtClean="0"/>
              <a:t>-Ling Ding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7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Toll-like Receptors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Toll</a:t>
            </a:r>
            <a:r>
              <a:rPr lang="en-US" dirty="0" smtClean="0"/>
              <a:t>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7495" y="2060848"/>
            <a:ext cx="3142937" cy="151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3573016"/>
            <a:ext cx="3142937" cy="15121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5157192"/>
            <a:ext cx="3618406" cy="50405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8224" y="5877272"/>
            <a:ext cx="22076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 smtClean="0"/>
              <a:t>Sommer</a:t>
            </a:r>
            <a:r>
              <a:rPr lang="en-US" sz="1200" i="1" dirty="0" smtClean="0"/>
              <a:t>, Nat Rev Genetics, 2009</a:t>
            </a:r>
            <a:endParaRPr lang="en-US" sz="1200" i="1" dirty="0"/>
          </a:p>
        </p:txBody>
      </p:sp>
      <p:pic>
        <p:nvPicPr>
          <p:cNvPr id="9" name="Picture 4" descr="http://upload.wikimedia.org/wikipedia/commons/thumb/5/5c/Christiane_N%C3%BCsslein-Volhard_mg_4406.jpg/1280px-Christiane_N%C3%BCsslein-Volhard_mg_44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719942" cy="24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7770" y="5351509"/>
            <a:ext cx="3522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Christiane </a:t>
            </a:r>
            <a:r>
              <a:rPr lang="en-US" sz="1400" i="1" dirty="0" err="1" smtClean="0"/>
              <a:t>Nüsslein-Volhard</a:t>
            </a:r>
            <a:r>
              <a:rPr lang="en-US" sz="1400" i="1" dirty="0" smtClean="0"/>
              <a:t>, Nobel Prize 1995</a:t>
            </a:r>
            <a:endParaRPr lang="en-US" sz="1400" i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895841" y="3138495"/>
            <a:ext cx="1850316" cy="457156"/>
          </a:xfrm>
          <a:prstGeom prst="wedgeRoundRectCallout">
            <a:avLst>
              <a:gd name="adj1" fmla="val -44943"/>
              <a:gd name="adj2" fmla="val 84395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Das </a:t>
            </a:r>
            <a:r>
              <a:rPr lang="en-US" sz="2000" b="1" i="1" dirty="0" err="1" smtClean="0">
                <a:solidFill>
                  <a:schemeClr val="tx1"/>
                </a:solidFill>
              </a:rPr>
              <a:t>ist</a:t>
            </a:r>
            <a:r>
              <a:rPr lang="en-US" sz="2000" b="1" i="1" dirty="0" smtClean="0">
                <a:solidFill>
                  <a:schemeClr val="tx1"/>
                </a:solidFill>
              </a:rPr>
              <a:t> </a:t>
            </a:r>
            <a:r>
              <a:rPr lang="en-US" sz="2000" b="1" i="1" dirty="0" err="1" smtClean="0">
                <a:solidFill>
                  <a:schemeClr val="tx1"/>
                </a:solidFill>
              </a:rPr>
              <a:t>ja</a:t>
            </a:r>
            <a:r>
              <a:rPr lang="en-US" sz="2000" b="1" i="1" dirty="0" smtClean="0">
                <a:solidFill>
                  <a:schemeClr val="tx1"/>
                </a:solidFill>
              </a:rPr>
              <a:t> toll!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7755" y="1696794"/>
            <a:ext cx="20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Fruit fly embryo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58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Toll-like Receptors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Hedgehog</a:t>
            </a:r>
            <a:r>
              <a:rPr lang="en-US" dirty="0" smtClean="0"/>
              <a:t>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6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386369" y="5899964"/>
            <a:ext cx="21289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err="1"/>
              <a:t>Nüsslein-Volhard</a:t>
            </a:r>
            <a:r>
              <a:rPr lang="en-US" sz="1200" i="1" dirty="0"/>
              <a:t>, </a:t>
            </a:r>
            <a:r>
              <a:rPr lang="en-US" sz="1200" i="1" dirty="0" smtClean="0"/>
              <a:t>Nature, 1980</a:t>
            </a:r>
            <a:endParaRPr lang="en-US" sz="1200" i="1" dirty="0"/>
          </a:p>
        </p:txBody>
      </p:sp>
      <p:pic>
        <p:nvPicPr>
          <p:cNvPr id="9" name="Picture 4" descr="http://upload.wikimedia.org/wikipedia/commons/thumb/5/5c/Christiane_N%C3%BCsslein-Volhard_mg_4406.jpg/1280px-Christiane_N%C3%BCsslein-Volhard_mg_4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3719942" cy="247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57770" y="5351509"/>
            <a:ext cx="35221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Christiane </a:t>
            </a:r>
            <a:r>
              <a:rPr lang="en-US" sz="1400" i="1" dirty="0" err="1" smtClean="0"/>
              <a:t>Nüsslein-Volhard</a:t>
            </a:r>
            <a:r>
              <a:rPr lang="en-US" sz="1400" i="1" dirty="0" smtClean="0"/>
              <a:t>, Nobel Prize 1995</a:t>
            </a:r>
            <a:endParaRPr lang="en-US" sz="1400" i="1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895841" y="3138495"/>
            <a:ext cx="1850316" cy="457156"/>
          </a:xfrm>
          <a:prstGeom prst="wedgeRoundRectCallout">
            <a:avLst>
              <a:gd name="adj1" fmla="val -44943"/>
              <a:gd name="adj2" fmla="val 84395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chemeClr val="tx1"/>
                </a:solidFill>
              </a:rPr>
              <a:t>Hedgehog!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28106" y="1640251"/>
            <a:ext cx="2069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Fruit fly embryo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82" y="963586"/>
            <a:ext cx="1149865" cy="4802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069" y="2358669"/>
            <a:ext cx="1201974" cy="340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70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Toll-like Receptors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smtClean="0"/>
              <a:t>Toll</a:t>
            </a:r>
            <a:r>
              <a:rPr lang="en-US" dirty="0" smtClean="0"/>
              <a:t> gene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61605" y="5541622"/>
            <a:ext cx="2802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Jules A. Hoffmann, Nobel Prize 2011</a:t>
            </a:r>
            <a:endParaRPr lang="en-US" sz="1400" i="1" dirty="0"/>
          </a:p>
        </p:txBody>
      </p:sp>
      <p:pic>
        <p:nvPicPr>
          <p:cNvPr id="6" name="Picture 2" descr="http://upload.wikimedia.org/wikipedia/commons/thumb/1/13/Nobel_Prize_2011-Press_Conference_KI-DSC_7584.jpg/640px-Nobel_Prize_2011-Press_Conference_KI-DSC_75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50" y="1556792"/>
            <a:ext cx="2566595" cy="384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97" y="2708920"/>
            <a:ext cx="4638192" cy="31183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3528" y="5886047"/>
            <a:ext cx="56472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Fruit flies with mutant </a:t>
            </a:r>
            <a:r>
              <a:rPr lang="en-US" i="1" dirty="0" smtClean="0"/>
              <a:t>Toll</a:t>
            </a:r>
            <a:r>
              <a:rPr lang="en-US" dirty="0" smtClean="0"/>
              <a:t> cannot fight off fungal infection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Toll-like Receptors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195" y="2370138"/>
            <a:ext cx="4488031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i="1" dirty="0" smtClean="0"/>
              <a:t>“Although </a:t>
            </a:r>
            <a:r>
              <a:rPr lang="en-US" sz="1400" i="1" dirty="0"/>
              <a:t>I was expecting this news following </a:t>
            </a:r>
            <a:r>
              <a:rPr lang="en-US" sz="1400" i="1" dirty="0" err="1"/>
              <a:t>rumours</a:t>
            </a:r>
            <a:r>
              <a:rPr lang="en-US" sz="1400" i="1" dirty="0"/>
              <a:t> at the 2011 Toll meeting, I didn’t expect it so early. In a way, I am glad the jury selected our story on “Toll in Drosophila immunity” (Lemaitre et al. Cell 1996) since the discovery path identifying TLRs (Toll-like receptors) as major regulators of immunity was complex and also involved other key findings. </a:t>
            </a:r>
            <a:r>
              <a:rPr lang="en-US" sz="1400" i="1" dirty="0" smtClean="0"/>
              <a:t>[…] In </a:t>
            </a:r>
            <a:r>
              <a:rPr lang="en-US" sz="1400" i="1" dirty="0"/>
              <a:t>short, I feel disappointed because </a:t>
            </a:r>
            <a:r>
              <a:rPr lang="en-US" sz="1400" i="1" dirty="0">
                <a:solidFill>
                  <a:srgbClr val="0000FF"/>
                </a:solidFill>
              </a:rPr>
              <a:t>at the time that I performed the critical work on Toll, Jules Hoffmann was not very supportive of the genetics approach I had undertaken. Subsequently, he has never been able to fully recognize my contribution</a:t>
            </a:r>
            <a:r>
              <a:rPr lang="en-US" sz="1400" i="1" dirty="0"/>
              <a:t>, yet somehow it is he who is now collecting the </a:t>
            </a:r>
            <a:r>
              <a:rPr lang="en-US" sz="1400" i="1" dirty="0" err="1"/>
              <a:t>honours</a:t>
            </a:r>
            <a:r>
              <a:rPr lang="en-US" sz="1400" i="1" dirty="0"/>
              <a:t> for my work</a:t>
            </a:r>
            <a:r>
              <a:rPr lang="en-US" sz="1400" i="1" dirty="0" smtClean="0"/>
              <a:t>.”</a:t>
            </a:r>
          </a:p>
          <a:p>
            <a:pPr marL="0" indent="0">
              <a:buNone/>
            </a:pPr>
            <a:r>
              <a:rPr lang="en-US" sz="1400" i="1" dirty="0" smtClean="0"/>
              <a:t>-- </a:t>
            </a:r>
            <a:r>
              <a:rPr lang="en-US" sz="1400" i="1" dirty="0"/>
              <a:t>Bruno Lemaitre</a:t>
            </a:r>
          </a:p>
          <a:p>
            <a:pPr marL="0" indent="0">
              <a:buNone/>
            </a:pPr>
            <a:endParaRPr lang="en-US" sz="16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226112" y="5357350"/>
            <a:ext cx="14973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Jules A. Hoffmann</a:t>
            </a:r>
            <a:endParaRPr lang="en-US" sz="1400" i="1" dirty="0"/>
          </a:p>
        </p:txBody>
      </p:sp>
      <p:pic>
        <p:nvPicPr>
          <p:cNvPr id="23554" name="Picture 2" descr="image: Nobel Winner’s Contribution Questio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73" y="3088881"/>
            <a:ext cx="3820837" cy="21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164833" y="5346371"/>
            <a:ext cx="130516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 smtClean="0"/>
              <a:t>Bruno Lemaitre</a:t>
            </a:r>
            <a:endParaRPr lang="en-US" sz="1400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286" y="1753141"/>
            <a:ext cx="4035411" cy="115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0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69494"/>
            <a:ext cx="7886700" cy="1325563"/>
          </a:xfrm>
        </p:spPr>
        <p:txBody>
          <a:bodyPr/>
          <a:lstStyle/>
          <a:p>
            <a:r>
              <a:rPr lang="en-US" b="1" dirty="0" smtClean="0">
                <a:latin typeface="+mn-lt"/>
              </a:rPr>
              <a:t>TLR Pathways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4476" y="1027956"/>
            <a:ext cx="7707954" cy="435133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TLR </a:t>
            </a:r>
            <a:r>
              <a:rPr lang="en-US" sz="2000" b="1" dirty="0">
                <a:solidFill>
                  <a:srgbClr val="0070C0"/>
                </a:solidFill>
              </a:rPr>
              <a:t>crosstalk </a:t>
            </a:r>
            <a:r>
              <a:rPr lang="en-US" sz="2000" dirty="0"/>
              <a:t>confers specificity to innate immunity (</a:t>
            </a:r>
            <a:r>
              <a:rPr lang="en-US" sz="1800" i="1" dirty="0"/>
              <a:t>Tan et al, 2014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Combinatorial / sequential stimulations</a:t>
            </a:r>
          </a:p>
          <a:p>
            <a:pPr lvl="1"/>
            <a:r>
              <a:rPr lang="en-US" sz="1800" dirty="0"/>
              <a:t>Synergy / antagonism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5F2BF-F5C1-4B2B-BB4A-97956B043997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147127"/>
            <a:ext cx="7377214" cy="45743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80139" y="6444477"/>
            <a:ext cx="145405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/>
              <a:t>Kawai &amp; Akira, 1980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1000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1953</TotalTime>
  <Words>1807</Words>
  <Application>Microsoft Office PowerPoint</Application>
  <PresentationFormat>On-screen Show (4:3)</PresentationFormat>
  <Paragraphs>638</Paragraphs>
  <Slides>42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Office Theme</vt:lpstr>
      <vt:lpstr>Graph</vt:lpstr>
      <vt:lpstr>Visio</vt:lpstr>
      <vt:lpstr>Equation</vt:lpstr>
      <vt:lpstr>Computational Modeling of  TLR3-TLR7 Signaling Crosstalk</vt:lpstr>
      <vt:lpstr>Immune System – two lines of defense </vt:lpstr>
      <vt:lpstr>Innate Immune System</vt:lpstr>
      <vt:lpstr>Toll-like Receptors</vt:lpstr>
      <vt:lpstr>Toll-like Receptors</vt:lpstr>
      <vt:lpstr>Toll-like Receptors</vt:lpstr>
      <vt:lpstr>Toll-like Receptors</vt:lpstr>
      <vt:lpstr>Toll-like Receptors</vt:lpstr>
      <vt:lpstr>TLR Pathways</vt:lpstr>
      <vt:lpstr>PowerPoint Presentation</vt:lpstr>
      <vt:lpstr>TLR3 and TLR7 Pathways</vt:lpstr>
      <vt:lpstr>Key Observation - Synergy</vt:lpstr>
      <vt:lpstr>Time-Dependent Synergy</vt:lpstr>
      <vt:lpstr>Time-Dependent Synergy</vt:lpstr>
      <vt:lpstr>Time-Dependent Synergy</vt:lpstr>
      <vt:lpstr>Innate Immune Memory?</vt:lpstr>
      <vt:lpstr>Our Goal</vt:lpstr>
      <vt:lpstr>PowerPoint Presentation</vt:lpstr>
      <vt:lpstr>PowerPoint Presentation</vt:lpstr>
      <vt:lpstr>Computational Modeling</vt:lpstr>
      <vt:lpstr>An ODE-based Model</vt:lpstr>
      <vt:lpstr>Model Calibration</vt:lpstr>
      <vt:lpstr>Model Prediction vs. Experimental data</vt:lpstr>
      <vt:lpstr>Model Prediction vs. Experimental data</vt:lpstr>
      <vt:lpstr>Sensitivity Analysis</vt:lpstr>
      <vt:lpstr>Sensitivity Analysis</vt:lpstr>
      <vt:lpstr>Sensitivity Analysis - Insights</vt:lpstr>
      <vt:lpstr>Why Synergy?</vt:lpstr>
      <vt:lpstr>Why Synergy?</vt:lpstr>
      <vt:lpstr>PowerPoint Presentation</vt:lpstr>
      <vt:lpstr>Why Synergy?</vt:lpstr>
      <vt:lpstr>Why Synergy?</vt:lpstr>
      <vt:lpstr>Why time- &amp; order-dependent?</vt:lpstr>
      <vt:lpstr>Inhibitory Mechanism</vt:lpstr>
      <vt:lpstr>Incoherent Feedforward Loops</vt:lpstr>
      <vt:lpstr>The Utility of Type 1 IFFL</vt:lpstr>
      <vt:lpstr>Knockdown of STAT1</vt:lpstr>
      <vt:lpstr>Knockdown of MAPKs</vt:lpstr>
      <vt:lpstr>The Utility of Type 1 IFFL</vt:lpstr>
      <vt:lpstr>Conclusion</vt:lpstr>
      <vt:lpstr>Current work</vt:lpstr>
      <vt:lpstr>Acknowledgements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Modeling of  Toll-like Receptor Pathways</dc:title>
  <dc:creator>Liu, Bing</dc:creator>
  <cp:lastModifiedBy>Deb Nigra</cp:lastModifiedBy>
  <cp:revision>120</cp:revision>
  <dcterms:created xsi:type="dcterms:W3CDTF">2014-09-25T20:15:28Z</dcterms:created>
  <dcterms:modified xsi:type="dcterms:W3CDTF">2014-10-07T15:31:42Z</dcterms:modified>
</cp:coreProperties>
</file>